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32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26" r:id="rId12"/>
    <p:sldId id="308" r:id="rId13"/>
    <p:sldId id="266" r:id="rId14"/>
    <p:sldId id="267" r:id="rId15"/>
    <p:sldId id="268" r:id="rId16"/>
    <p:sldId id="269" r:id="rId17"/>
    <p:sldId id="310" r:id="rId18"/>
    <p:sldId id="270" r:id="rId19"/>
    <p:sldId id="311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316" r:id="rId30"/>
    <p:sldId id="280" r:id="rId31"/>
    <p:sldId id="281" r:id="rId32"/>
    <p:sldId id="307" r:id="rId33"/>
    <p:sldId id="283" r:id="rId34"/>
    <p:sldId id="306" r:id="rId35"/>
    <p:sldId id="320" r:id="rId36"/>
    <p:sldId id="282" r:id="rId37"/>
    <p:sldId id="322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7" r:id="rId50"/>
    <p:sldId id="298" r:id="rId51"/>
    <p:sldId id="299" r:id="rId52"/>
    <p:sldId id="300" r:id="rId53"/>
    <p:sldId id="301" r:id="rId54"/>
    <p:sldId id="324" r:id="rId55"/>
    <p:sldId id="302" r:id="rId56"/>
    <p:sldId id="303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00FF00"/>
    <a:srgbClr val="FF00FF"/>
    <a:srgbClr val="FFFF00"/>
    <a:srgbClr val="FFFF99"/>
    <a:srgbClr val="FF66FF"/>
    <a:srgbClr val="FF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9466" autoAdjust="0"/>
  </p:normalViewPr>
  <p:slideViewPr>
    <p:cSldViewPr>
      <p:cViewPr>
        <p:scale>
          <a:sx n="60" d="100"/>
          <a:sy n="60" d="100"/>
        </p:scale>
        <p:origin x="-164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437 h 1906"/>
                <a:gd name="T4" fmla="*/ 5812 w 5740"/>
                <a:gd name="T5" fmla="*/ 1437 h 1906"/>
                <a:gd name="T6" fmla="*/ 5812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36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036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F312C-ED79-4E02-90E8-7E5C1C02F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05537-65D3-4F82-A314-50038F3B5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1F4D3-A508-41FD-A170-564F6CFC0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2709B-D32B-4975-9B27-BD23E6FED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3C98D-B327-42C2-9AA1-BDAD7D327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AB120-9020-47EA-B547-00E94C6DF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D39D7-74EE-4673-B193-9E8638538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0B6C-DF61-491D-B448-8D40FFB60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5A21E-17C9-423E-90B9-06EA520D3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AF9A1-4CE8-438A-A658-5E4133F4A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AB234-18E3-4974-8EF5-34613D425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A5CC98E-F13B-4AC3-B1A8-E3B8698AE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933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933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933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3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9933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437 h 1906"/>
                <a:gd name="T4" fmla="*/ 5812 w 5740"/>
                <a:gd name="T5" fmla="*/ 1437 h 1906"/>
                <a:gd name="T6" fmla="*/ 5812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34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934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4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6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492375"/>
            <a:ext cx="8064500" cy="3960813"/>
          </a:xfrm>
        </p:spPr>
        <p:txBody>
          <a:bodyPr/>
          <a:lstStyle/>
          <a:p>
            <a:pPr eaLnBrk="1" hangingPunct="1"/>
            <a:endParaRPr lang="sr-Cyrl-CS" sz="2000" b="1" smtClean="0">
              <a:solidFill>
                <a:srgbClr val="99CC00"/>
              </a:solidFill>
              <a:effectLst/>
            </a:endParaRPr>
          </a:p>
          <a:p>
            <a:pPr eaLnBrk="1" hangingPunct="1"/>
            <a:r>
              <a:rPr lang="sr-Cyrl-CS" sz="2000" b="1" smtClean="0">
                <a:effectLst/>
                <a:latin typeface="Arial" charset="0"/>
              </a:rPr>
              <a:t>Трећа недеља: </a:t>
            </a:r>
          </a:p>
          <a:p>
            <a:pPr eaLnBrk="1" hangingPunct="1"/>
            <a:r>
              <a:rPr lang="sr-Cyrl-CS" sz="4400" b="1" smtClean="0">
                <a:solidFill>
                  <a:srgbClr val="FFFF00"/>
                </a:solidFill>
                <a:effectLst/>
                <a:latin typeface="Arial" charset="0"/>
              </a:rPr>
              <a:t>ВИТАМИНИ И КОЕНЗИМИ</a:t>
            </a:r>
            <a:endParaRPr lang="en-US" sz="4400" b="1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3075" name="Picture 3" descr="samo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526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763713" y="404813"/>
            <a:ext cx="72009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Cyrl-CS" sz="2800" b="1" dirty="0">
                <a:latin typeface="Arial" charset="0"/>
              </a:rPr>
              <a:t>ФАКУЛТЕТ МЕДИЦИНСКИХ </a:t>
            </a:r>
            <a:r>
              <a:rPr lang="sr-Cyrl-CS" sz="2800" b="1" dirty="0" smtClean="0">
                <a:latin typeface="Arial" charset="0"/>
              </a:rPr>
              <a:t>НАУКА УНИВЕРЗИТЕТА У КРАГУЈЕВЦУ</a:t>
            </a:r>
            <a:endParaRPr lang="sr-Cyrl-CS" sz="2800" b="1" dirty="0">
              <a:latin typeface="Arial" charset="0"/>
            </a:endParaRPr>
          </a:p>
          <a:p>
            <a:pPr eaLnBrk="1" hangingPunct="1"/>
            <a:r>
              <a:rPr lang="sr-Cyrl-CS" sz="2000" b="1" dirty="0">
                <a:latin typeface="Arial" charset="0"/>
              </a:rPr>
              <a:t>ИАСС, А8, трећа недеља</a:t>
            </a:r>
          </a:p>
          <a:p>
            <a:pPr eaLnBrk="1" hangingPunct="1"/>
            <a:r>
              <a:rPr lang="sr-Cyrl-CS" sz="2000" b="1" dirty="0">
                <a:latin typeface="Arial" charset="0"/>
              </a:rPr>
              <a:t>Катедра за општу и клиничку биохемију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6781800" cy="662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1000" smtClean="0">
                <a:solidFill>
                  <a:srgbClr val="FFFF00"/>
                </a:solidFill>
                <a:effectLst/>
                <a:latin typeface="Arial" charset="0"/>
              </a:rPr>
              <a:t>Дефицит</a:t>
            </a:r>
            <a:r>
              <a:rPr lang="sr-Cyrl-CS" sz="1000" smtClean="0">
                <a:effectLst/>
                <a:latin typeface="Arial" charset="0"/>
              </a:rPr>
              <a:t> витамина доводи до обољења које се назива </a:t>
            </a:r>
            <a:r>
              <a:rPr lang="sr-Cyrl-CS" sz="1000" b="1" smtClean="0">
                <a:solidFill>
                  <a:srgbClr val="FFFF00"/>
                </a:solidFill>
                <a:effectLst/>
                <a:latin typeface="Arial" charset="0"/>
              </a:rPr>
              <a:t>ПЕЛАГРА</a:t>
            </a:r>
            <a:r>
              <a:rPr lang="en-US" sz="1000" smtClean="0">
                <a:effectLst/>
                <a:latin typeface="Arial" charset="0"/>
              </a:rPr>
              <a:t>,</a:t>
            </a:r>
            <a:r>
              <a:rPr lang="sr-Cyrl-CS" sz="1000" smtClean="0">
                <a:effectLst/>
                <a:latin typeface="Arial" charset="0"/>
              </a:rPr>
              <a:t> које се карактерише тријасом симптома </a:t>
            </a:r>
            <a:r>
              <a:rPr lang="sr-Cyrl-CS" sz="1000" smtClean="0">
                <a:solidFill>
                  <a:srgbClr val="FFFF00"/>
                </a:solidFill>
                <a:effectLst/>
                <a:latin typeface="Arial" charset="0"/>
              </a:rPr>
              <a:t>("3Д" тријас):</a:t>
            </a:r>
            <a:r>
              <a:rPr lang="sr-Cyrl-CS" sz="1000" smtClean="0">
                <a:effectLst/>
                <a:latin typeface="Arial" charset="0"/>
              </a:rPr>
              <a:t> дерматитис, дијареја, деменција</a:t>
            </a:r>
            <a:endParaRPr lang="en-US" sz="10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0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000" smtClean="0">
                <a:effectLst/>
                <a:latin typeface="Arial" charset="0"/>
              </a:rPr>
              <a:t>Пелагра је системско обољење које је проузроковано недостатком витамина Б3 (ниацина) који је битан за процесe у организму који подразумевају NAD и NADPH (никотинамид-динукелотид и никотинамид- динуклотид фосфат)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000" smtClean="0">
              <a:latin typeface="Arial" charset="0"/>
            </a:endParaRPr>
          </a:p>
          <a:p>
            <a:pPr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Узрок настанка пелагре настаје због смањеног уноса ниацина</a:t>
            </a:r>
            <a:r>
              <a:rPr lang="pl-PL" sz="1000" smtClean="0">
                <a:effectLst/>
                <a:latin typeface="Arial" charset="0"/>
              </a:rPr>
              <a:t>, </a:t>
            </a:r>
            <a:r>
              <a:rPr lang="ru-RU" sz="1000" smtClean="0">
                <a:effectLst/>
                <a:latin typeface="Arial" charset="0"/>
              </a:rPr>
              <a:t>или триптофана</a:t>
            </a:r>
            <a:r>
              <a:rPr lang="pl-PL" sz="1000" smtClean="0">
                <a:effectLst/>
                <a:latin typeface="Arial" charset="0"/>
              </a:rPr>
              <a:t>: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хроничног алкохолизма, </a:t>
            </a:r>
            <a:r>
              <a:rPr lang="en-US" sz="1000" smtClean="0">
                <a:effectLst/>
                <a:latin typeface="Arial" charset="0"/>
              </a:rPr>
              <a:t>	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гладовања и држања строгих дијета (анорексија),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синдрома малапсорпциј</a:t>
            </a:r>
            <a:r>
              <a:rPr lang="en-US" sz="1000" smtClean="0">
                <a:effectLst/>
                <a:latin typeface="Arial" charset="0"/>
              </a:rPr>
              <a:t>e</a:t>
            </a:r>
            <a:r>
              <a:rPr lang="ru-RU" sz="1000" smtClean="0">
                <a:effectLst/>
                <a:latin typeface="Arial" charset="0"/>
              </a:rPr>
              <a:t> (целијакија и након неких опсежних операција на органима гастроинтестиналног тракта), </a:t>
            </a:r>
            <a:r>
              <a:rPr lang="en-US" sz="1000" smtClean="0">
                <a:effectLst/>
                <a:latin typeface="Arial" charset="0"/>
              </a:rPr>
              <a:t> 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дуготрајних дијареја (оболели од ХИВ-а, или неке алиментарне инфекције),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употребе одређених лекова (изонијазид, азатиоприн, меркаптопурин, хлорамфеникол, фенобарбитон),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оболелих од Хартнупове болести (аутозомно рецесивно обољење које се карактерише поремећеним транспортом аминокиселина у цревима),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карциноидних тумора (ови тумори претварају триптофан у серотонин који се повећано лучи), 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код оболелих од цитрозе јетре, дијабетеса и продужених стања повишене телесне температуре.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000" smtClean="0">
              <a:effectLst/>
              <a:latin typeface="Arial" charset="0"/>
            </a:endParaRPr>
          </a:p>
          <a:p>
            <a:pPr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Како се манифестује пелагра?</a:t>
            </a:r>
            <a:r>
              <a:rPr lang="en-US" sz="1000" smtClean="0">
                <a:effectLst/>
                <a:latin typeface="Arial" charset="0"/>
              </a:rPr>
              <a:t>  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рани симптоми и знаци пелагре нису специфични и обухватају малаксалост, замор и општу неухрањеност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касније се јављају карактеристични симптоми који обухватају дерматитис (кожне промене), дијареју и деменцију (3Д)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често се јавља губитак апетита, мучнина, осећај нелагодности и бола у трбуху, повећано лучење пљувачке (саливација)</a:t>
            </a:r>
            <a:r>
              <a:rPr lang="en-US" sz="1000" smtClean="0">
                <a:effectLst/>
                <a:latin typeface="Arial" charset="0"/>
              </a:rPr>
              <a:t>, </a:t>
            </a:r>
            <a:r>
              <a:rPr lang="ru-RU" sz="1000" smtClean="0">
                <a:effectLst/>
                <a:latin typeface="Arial" charset="0"/>
              </a:rPr>
              <a:t>може се јавити запаљење слузокоже (гастритис или стоматитис, и глоситис), столице су воденасте и слузаве, или са примесама крвавог садржаја, промене на кожи, у почетку су црвено обојене, пеку и у нивоу су коже, а јављају се на деловима тела изложеним сунцу, постоји слабост у мишићима, јављају се осећај печења и трњења на кожи (парестезије)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јавља се летаргија, апатија, депресија, анксиозност, иритабилност и пад концентрације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касније се јављају дезоријентације, конфузија и делиријум</a:t>
            </a:r>
            <a:endParaRPr lang="pl-PL" sz="1000" smtClean="0">
              <a:effectLst/>
              <a:latin typeface="Arial" charset="0"/>
            </a:endParaRPr>
          </a:p>
          <a:p>
            <a:pPr lvl="1" eaLnBrk="1" hangingPunct="1">
              <a:defRPr/>
            </a:pPr>
            <a:r>
              <a:rPr lang="pl-PL" sz="1000" smtClean="0">
                <a:effectLst/>
                <a:latin typeface="Arial" charset="0"/>
              </a:rPr>
              <a:t>код нелечених случајева наступа смрт</a:t>
            </a: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000" smtClean="0">
              <a:effectLst/>
              <a:latin typeface="Arial" charset="0"/>
            </a:endParaRPr>
          </a:p>
          <a:p>
            <a:pPr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Како се поставља дијагноза пелагре?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Анамнеза са типичном клиничком сликом је довољна да се посумња на пелагру. </a:t>
            </a:r>
          </a:p>
          <a:p>
            <a:pPr lvl="1" eaLnBrk="1" hangingPunct="1">
              <a:defRPr/>
            </a:pPr>
            <a:r>
              <a:rPr lang="ru-RU" sz="1000" smtClean="0">
                <a:effectLst/>
                <a:latin typeface="Arial" charset="0"/>
              </a:rPr>
              <a:t>Дијагноза се потврдјује уколико постоји добар одговор организма на давање ниацина.</a:t>
            </a:r>
            <a:endParaRPr lang="en-US" sz="10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100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2291" name="Picture 6" descr="pelag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85775"/>
            <a:ext cx="23622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7" descr="pelagra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87655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8" descr="pelagra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819650"/>
            <a:ext cx="2362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pPr eaLnBrk="1" hangingPunct="1"/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Коензимске форме витамина</a:t>
            </a:r>
            <a:r>
              <a:rPr lang="sr-Cyrl-C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solidFill>
                  <a:schemeClr val="tx1"/>
                </a:solidFill>
                <a:effectLst/>
                <a:latin typeface="Arial" charset="0"/>
              </a:rPr>
              <a:t>су: </a:t>
            </a:r>
            <a:br>
              <a:rPr lang="sr-Cyrl-CS" sz="2800" smtClean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sr-Cyrl-CS" sz="2800" smtClean="0">
                <a:solidFill>
                  <a:schemeClr val="tx1"/>
                </a:solidFill>
                <a:effectLst/>
                <a:latin typeface="Arial" charset="0"/>
              </a:rPr>
              <a:t>никотинамид аденин динуклеотид (</a:t>
            </a:r>
            <a:r>
              <a:rPr lang="sr-Latn-CS" sz="2800" b="0" smtClean="0">
                <a:solidFill>
                  <a:schemeClr val="tx1"/>
                </a:solidFill>
                <a:effectLst/>
                <a:latin typeface="Arial" charset="0"/>
              </a:rPr>
              <a:t>NAD</a:t>
            </a:r>
            <a:r>
              <a:rPr lang="sr-Cyrl-CS" sz="2800" smtClean="0">
                <a:solidFill>
                  <a:schemeClr val="tx1"/>
                </a:solidFill>
                <a:effectLst/>
                <a:latin typeface="Arial" charset="0"/>
              </a:rPr>
              <a:t>) </a:t>
            </a:r>
            <a:br>
              <a:rPr lang="sr-Cyrl-CS" sz="2800" smtClean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sr-Cyrl-CS" sz="2800" smtClean="0">
                <a:solidFill>
                  <a:schemeClr val="tx1"/>
                </a:solidFill>
                <a:effectLst/>
                <a:latin typeface="Arial" charset="0"/>
              </a:rPr>
              <a:t>никотинамид аденин динуклеотид фосфат (</a:t>
            </a:r>
            <a:r>
              <a:rPr lang="sr-Cyrl-CS" sz="2800" b="0" smtClean="0">
                <a:solidFill>
                  <a:schemeClr val="tx1"/>
                </a:solidFill>
                <a:effectLst/>
                <a:latin typeface="Arial" charset="0"/>
              </a:rPr>
              <a:t>NAD</a:t>
            </a:r>
            <a:r>
              <a:rPr lang="en-US" sz="2800" b="0" smtClean="0">
                <a:solidFill>
                  <a:schemeClr val="tx1"/>
                </a:solidFill>
                <a:effectLst/>
                <a:latin typeface="Arial" charset="0"/>
              </a:rPr>
              <a:t>P</a:t>
            </a:r>
            <a:r>
              <a:rPr lang="sr-Cyrl-CS" sz="2800" smtClean="0">
                <a:solidFill>
                  <a:schemeClr val="tx1"/>
                </a:solidFill>
                <a:effectLst/>
                <a:latin typeface="Arial" charset="0"/>
              </a:rPr>
              <a:t>)</a:t>
            </a:r>
            <a:r>
              <a:rPr lang="en-US" sz="4000" u="sng" smtClean="0">
                <a:effectLst/>
                <a:latin typeface="Arial" charset="0"/>
              </a:rPr>
              <a:t> </a:t>
            </a:r>
            <a:br>
              <a:rPr lang="en-US" sz="4000" u="sng" smtClean="0">
                <a:effectLst/>
                <a:latin typeface="Arial" charset="0"/>
              </a:rPr>
            </a:br>
            <a:endParaRPr lang="en-US" sz="4000" u="sng" smtClean="0">
              <a:effectLst/>
              <a:latin typeface="Arial" charset="0"/>
            </a:endParaRPr>
          </a:p>
        </p:txBody>
      </p:sp>
      <p:pic>
        <p:nvPicPr>
          <p:cNvPr id="13315" name="Picture 4" descr="Nad sturktu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940300"/>
            <a:ext cx="3200400" cy="19177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  <p:pic>
        <p:nvPicPr>
          <p:cNvPr id="13316" name="Picture 5" descr="571N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52578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594NAD nad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447800"/>
            <a:ext cx="3581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800600"/>
            <a:ext cx="9144000" cy="20574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Ови коензими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преносе атоме водоника</a:t>
            </a:r>
            <a:r>
              <a:rPr lang="sr-Cyrl-CS" sz="2800" smtClean="0">
                <a:effectLst/>
                <a:latin typeface="Arial" charset="0"/>
              </a:rPr>
              <a:t>,</a:t>
            </a:r>
            <a:r>
              <a:rPr lang="sr-Latn-CS" sz="2800" smtClean="0">
                <a:effectLst/>
                <a:latin typeface="Arial" charset="0"/>
              </a:rPr>
              <a:t> делују као </a:t>
            </a:r>
            <a:r>
              <a:rPr lang="sr-Latn-CS" sz="2800" b="1" smtClean="0">
                <a:solidFill>
                  <a:srgbClr val="FFFF00"/>
                </a:solidFill>
                <a:effectLst/>
                <a:latin typeface="Arial" charset="0"/>
              </a:rPr>
              <a:t>КОСУПСТРАТИ</a:t>
            </a:r>
            <a:r>
              <a:rPr lang="sr-Latn-CS" sz="2800" smtClean="0">
                <a:effectLst/>
                <a:latin typeface="Arial" charset="0"/>
              </a:rPr>
              <a:t>,</a:t>
            </a:r>
            <a:r>
              <a:rPr lang="sr-Cyrl-CS" sz="2800" smtClean="0">
                <a:effectLst/>
                <a:latin typeface="Arial" charset="0"/>
              </a:rPr>
              <a:t> помажу активност ензима оксидоредуктаза тј. дехидрогеназа тако што омогућавају </a:t>
            </a:r>
            <a:r>
              <a:rPr lang="sr-Latn-CS" sz="2800" smtClean="0">
                <a:effectLst/>
                <a:latin typeface="Arial" charset="0"/>
              </a:rPr>
              <a:t>ред-окс процесе на</a:t>
            </a:r>
            <a:r>
              <a:rPr lang="sr-Cyrl-CS" sz="2800" smtClean="0">
                <a:effectLst/>
                <a:latin typeface="Arial" charset="0"/>
              </a:rPr>
              <a:t> супстрат</a:t>
            </a:r>
            <a:r>
              <a:rPr lang="sr-Latn-CS" sz="2800" smtClean="0">
                <a:effectLst/>
                <a:latin typeface="Arial" charset="0"/>
              </a:rPr>
              <a:t>у</a:t>
            </a:r>
            <a:endParaRPr lang="en-US" sz="2800" smtClean="0">
              <a:effectLst/>
              <a:latin typeface="Arial" charset="0"/>
            </a:endParaRPr>
          </a:p>
        </p:txBody>
      </p:sp>
      <p:pic>
        <p:nvPicPr>
          <p:cNvPr id="14340" name="Picture 4" descr="redo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33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redoxdi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0"/>
            <a:ext cx="50482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redoxNA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514600"/>
            <a:ext cx="50292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Да би даље функционисали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редуковани облици коензима (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NAD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 + 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="1" baseline="30000" smtClean="0">
                <a:solidFill>
                  <a:srgbClr val="FFFF00"/>
                </a:solidFill>
                <a:effectLst/>
                <a:latin typeface="Arial" charset="0"/>
              </a:rPr>
              <a:t>+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i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NAD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PH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 + 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="1" baseline="30000" smtClean="0">
                <a:solidFill>
                  <a:srgbClr val="FFFF00"/>
                </a:solidFill>
                <a:effectLst/>
                <a:latin typeface="Arial" charset="0"/>
              </a:rPr>
              <a:t>+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mtClean="0">
                <a:effectLst/>
                <a:latin typeface="Arial" charset="0"/>
              </a:rPr>
              <a:t> морају да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се ре-оксидишу</a:t>
            </a:r>
            <a:r>
              <a:rPr lang="sr-Cyrl-CS" smtClean="0">
                <a:effectLst/>
                <a:latin typeface="Arial" charset="0"/>
              </a:rPr>
              <a:t> тј. морају даље предати атоме водоника:</a:t>
            </a: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000" smtClean="0">
              <a:effectLst/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редуковани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NAD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+ 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aseline="30000" smtClean="0">
                <a:solidFill>
                  <a:srgbClr val="FFFF00"/>
                </a:solidFill>
                <a:effectLst/>
                <a:latin typeface="Arial" charset="0"/>
              </a:rPr>
              <a:t>+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водонике предаје </a:t>
            </a: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респираторном ланцу митохондрија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редуковани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NAD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PH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+ 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sr-Cyrl-CS" baseline="30000" smtClean="0">
                <a:solidFill>
                  <a:srgbClr val="FFFF00"/>
                </a:solidFill>
                <a:effectLst/>
                <a:latin typeface="Arial" charset="0"/>
              </a:rPr>
              <a:t>+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водонике предаје </a:t>
            </a: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 биосинтетским процесима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146550"/>
            <a:ext cx="731520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РИБОФЛАВИН – витамин Б2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16002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Рибофлавин је компонента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FMN </a:t>
            </a:r>
            <a:r>
              <a:rPr lang="sr-Latn-CS" smtClean="0">
                <a:effectLst/>
                <a:latin typeface="Arial" charset="0"/>
              </a:rPr>
              <a:t>- </a:t>
            </a:r>
            <a:r>
              <a:rPr lang="sr-Cyrl-CS" smtClean="0">
                <a:effectLst/>
                <a:latin typeface="Arial" charset="0"/>
              </a:rPr>
              <a:t>флавин мононуклеотида</a:t>
            </a:r>
            <a:r>
              <a:rPr lang="en-US" smtClean="0">
                <a:effectLst/>
                <a:latin typeface="Arial" charset="0"/>
              </a:rPr>
              <a:t> </a:t>
            </a:r>
            <a:r>
              <a:rPr lang="sr-Latn-CS" smtClean="0">
                <a:effectLst/>
                <a:latin typeface="Arial" charset="0"/>
              </a:rPr>
              <a:t>и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FAD </a:t>
            </a:r>
            <a:r>
              <a:rPr lang="sr-Latn-CS" smtClean="0">
                <a:effectLst/>
                <a:latin typeface="Arial" charset="0"/>
              </a:rPr>
              <a:t>– флавин-аденин-динуклеотида</a:t>
            </a:r>
            <a:r>
              <a:rPr lang="sr-Latn-CS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2971800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319588"/>
            <a:ext cx="510540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133600"/>
            <a:ext cx="38100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144000" cy="3124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Флавин-мононуклеотид (</a:t>
            </a:r>
            <a:r>
              <a:rPr lang="sr-Latn-CS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FMN</a:t>
            </a:r>
            <a:r>
              <a:rPr lang="sr-Cyrl-CS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z="2400" dirty="0" smtClean="0">
                <a:effectLst/>
                <a:latin typeface="Arial" charset="0"/>
              </a:rPr>
              <a:t> се ствара помоћу AT</a:t>
            </a:r>
            <a:r>
              <a:rPr lang="en-US" sz="2400" dirty="0" smtClean="0">
                <a:effectLst/>
                <a:latin typeface="Arial" charset="0"/>
              </a:rPr>
              <a:t>P</a:t>
            </a:r>
            <a:r>
              <a:rPr lang="sr-Cyrl-CS" sz="2400" dirty="0" smtClean="0">
                <a:effectLst/>
                <a:latin typeface="Arial" charset="0"/>
              </a:rPr>
              <a:t> зависне фосфорилације рибофлавина односно састоји се од </a:t>
            </a:r>
            <a:r>
              <a:rPr lang="sr-Cyrl-CS" sz="2400" dirty="0" smtClean="0">
                <a:solidFill>
                  <a:srgbClr val="FFFF00"/>
                </a:solidFill>
                <a:effectLst/>
                <a:latin typeface="Arial" charset="0"/>
              </a:rPr>
              <a:t>рибофлавина и једне фосфатне групе</a:t>
            </a:r>
            <a:r>
              <a:rPr lang="en-US" sz="2400" dirty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000" dirty="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Флавин-аденин динуклеотид (</a:t>
            </a:r>
            <a:r>
              <a:rPr lang="sr-Latn-CS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FAD</a:t>
            </a:r>
            <a:r>
              <a:rPr lang="sr-Cyrl-CS" sz="2400" b="1" u="sng" dirty="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z="2400" dirty="0" smtClean="0">
                <a:effectLst/>
                <a:latin typeface="Arial" charset="0"/>
              </a:rPr>
              <a:t> ствара се преносом AM</a:t>
            </a:r>
            <a:r>
              <a:rPr lang="en-US" sz="2400" dirty="0" smtClean="0">
                <a:effectLst/>
                <a:latin typeface="Arial" charset="0"/>
              </a:rPr>
              <a:t>P</a:t>
            </a:r>
            <a:r>
              <a:rPr lang="sr-Cyrl-CS" sz="2400" dirty="0" smtClean="0">
                <a:effectLst/>
                <a:latin typeface="Arial" charset="0"/>
              </a:rPr>
              <a:t> са другог молекула AT</a:t>
            </a:r>
            <a:r>
              <a:rPr lang="en-US" sz="2400" dirty="0" smtClean="0">
                <a:effectLst/>
                <a:latin typeface="Arial" charset="0"/>
              </a:rPr>
              <a:t>P</a:t>
            </a:r>
            <a:r>
              <a:rPr lang="sr-Cyrl-CS" sz="2400" dirty="0" smtClean="0">
                <a:effectLst/>
                <a:latin typeface="Arial" charset="0"/>
              </a:rPr>
              <a:t> на FMN</a:t>
            </a:r>
            <a:endParaRPr lang="en-US" sz="24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400" dirty="0" smtClean="0">
                <a:effectLst/>
                <a:latin typeface="Arial" charset="0"/>
              </a:rPr>
              <a:t>FAD </a:t>
            </a:r>
            <a:r>
              <a:rPr lang="sr-Cyrl-CS" sz="2400" dirty="0" smtClean="0">
                <a:effectLst/>
                <a:latin typeface="Arial" charset="0"/>
              </a:rPr>
              <a:t>је сложеније грађе од </a:t>
            </a:r>
            <a:r>
              <a:rPr lang="sr-Latn-CS" sz="2400" dirty="0" smtClean="0">
                <a:effectLst/>
                <a:latin typeface="Arial" charset="0"/>
              </a:rPr>
              <a:t>FMN</a:t>
            </a:r>
            <a:r>
              <a:rPr lang="sr-Cyrl-CS" sz="2400" dirty="0" smtClean="0">
                <a:effectLst/>
                <a:latin typeface="Arial" charset="0"/>
              </a:rPr>
              <a:t>: састоји се </a:t>
            </a:r>
            <a:r>
              <a:rPr lang="sr-Cyrl-CS" sz="2400" dirty="0" smtClean="0">
                <a:solidFill>
                  <a:srgbClr val="FFFF00"/>
                </a:solidFill>
                <a:effectLst/>
                <a:latin typeface="Arial" charset="0"/>
              </a:rPr>
              <a:t>од рибофлавина, рибозе, аденина и </a:t>
            </a:r>
            <a:r>
              <a:rPr lang="sr-Latn-CS" sz="2400" dirty="0" smtClean="0">
                <a:solidFill>
                  <a:srgbClr val="FFFF00"/>
                </a:solidFill>
                <a:effectLst/>
                <a:latin typeface="Arial" charset="0"/>
              </a:rPr>
              <a:t>две</a:t>
            </a:r>
            <a:r>
              <a:rPr lang="sr-Cyrl-CS" sz="2400" dirty="0" smtClean="0">
                <a:solidFill>
                  <a:srgbClr val="FFFF00"/>
                </a:solidFill>
                <a:effectLst/>
                <a:latin typeface="Arial" charset="0"/>
              </a:rPr>
              <a:t> фосфатне групе</a:t>
            </a:r>
            <a:r>
              <a:rPr lang="en-US" sz="2800" dirty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dirty="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17411" name="Picture 4" descr="FMN + F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5600"/>
            <a:ext cx="5638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fmn f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026025"/>
            <a:ext cx="35052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8458200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FMN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и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 FAD</a:t>
            </a:r>
            <a:r>
              <a:rPr lang="sr-Latn-C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effectLst/>
                <a:latin typeface="Arial" charset="0"/>
              </a:rPr>
              <a:t>своју коензимску функцију остварују тако што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ПРИХВАТАЈУ АТОМЕ ВОДОНИКА</a:t>
            </a:r>
            <a:r>
              <a:rPr lang="sr-Cyrl-CS" sz="2800" smtClean="0">
                <a:effectLst/>
                <a:latin typeface="Arial" charset="0"/>
              </a:rPr>
              <a:t>, привремено их везују за себе и тако се редукују</a:t>
            </a:r>
            <a:r>
              <a:rPr lang="en-U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effectLst/>
                <a:latin typeface="Arial" charset="0"/>
              </a:rPr>
              <a:t>– њихов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редуковани облик</a:t>
            </a:r>
            <a:r>
              <a:rPr lang="sr-Cyrl-CS" sz="2800" smtClean="0">
                <a:effectLst/>
                <a:latin typeface="Arial" charset="0"/>
              </a:rPr>
              <a:t> обележава се као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FAD</a:t>
            </a:r>
            <a:r>
              <a:rPr lang="en-US" sz="2800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en-US" sz="2800" b="1" baseline="-25000" smtClean="0">
                <a:solidFill>
                  <a:srgbClr val="FFFF00"/>
                </a:solidFill>
                <a:effectLst/>
                <a:latin typeface="Arial" charset="0"/>
              </a:rPr>
              <a:t>2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i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FMN</a:t>
            </a:r>
            <a:r>
              <a:rPr lang="en-US" sz="2800" b="1" smtClean="0">
                <a:solidFill>
                  <a:srgbClr val="FFFF00"/>
                </a:solidFill>
                <a:effectLst/>
                <a:latin typeface="Arial" charset="0"/>
              </a:rPr>
              <a:t>H</a:t>
            </a:r>
            <a:r>
              <a:rPr lang="en-US" sz="2800" b="1" baseline="-25000" smtClean="0">
                <a:solidFill>
                  <a:srgbClr val="FFFF00"/>
                </a:solidFill>
                <a:effectLst/>
                <a:latin typeface="Arial" charset="0"/>
              </a:rPr>
              <a:t>2</a:t>
            </a:r>
            <a:endParaRPr lang="sr-Latn-CS" sz="2800" b="1" baseline="-25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sz="2800" b="1" baseline="-25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effectLst/>
                <a:latin typeface="Arial" charset="0"/>
              </a:rPr>
              <a:t>FMN i FAD </a:t>
            </a:r>
            <a:r>
              <a:rPr lang="sr-Cyrl-CS" sz="2800" smtClean="0">
                <a:effectLst/>
                <a:latin typeface="Arial" charset="0"/>
              </a:rPr>
              <a:t>служе као </a:t>
            </a:r>
            <a:r>
              <a:rPr lang="sr-Cyrl-CS" sz="2800" b="1" u="sng" smtClean="0">
                <a:solidFill>
                  <a:srgbClr val="FFFF00"/>
                </a:solidFill>
                <a:effectLst/>
                <a:latin typeface="Arial" charset="0"/>
              </a:rPr>
              <a:t>ПРОСТЕТИЧНЕ ГРУПЕ</a:t>
            </a:r>
            <a:r>
              <a:rPr lang="sr-Cyrl-CS" sz="2800" smtClean="0">
                <a:effectLst/>
                <a:latin typeface="Arial" charset="0"/>
              </a:rPr>
              <a:t> ензима оксидоредуктаза који су познати као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флавоензими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или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флавопротеини</a:t>
            </a:r>
            <a:r>
              <a:rPr lang="en-US" sz="28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962400"/>
            <a:ext cx="693420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F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95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fadfadh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674938"/>
            <a:ext cx="63246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182688"/>
          </a:xfrm>
        </p:spPr>
        <p:txBody>
          <a:bodyPr/>
          <a:lstStyle/>
          <a:p>
            <a:pPr eaLnBrk="1" hangingPunct="1"/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КОЕНЗИМ Q (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sz="4000" smtClean="0">
                <a:solidFill>
                  <a:srgbClr val="FFFF00"/>
                </a:solidFill>
                <a:effectLst/>
                <a:latin typeface="Arial" charset="0"/>
              </a:rPr>
              <a:t>оQ) или УБИХИНОН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686800" cy="36576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Коензим Q је невитамински коензим,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дериват је амино киселине </a:t>
            </a:r>
            <a:r>
              <a:rPr lang="sr-Cyrl-CS" sz="2800" b="1" u="sng" smtClean="0">
                <a:solidFill>
                  <a:srgbClr val="FFFF00"/>
                </a:solidFill>
                <a:effectLst/>
                <a:latin typeface="Arial" charset="0"/>
              </a:rPr>
              <a:t>ТИРОЗИН</a:t>
            </a:r>
            <a:r>
              <a:rPr lang="sr-Cyrl-CS" sz="2800" smtClean="0">
                <a:effectLst/>
                <a:latin typeface="Arial" charset="0"/>
              </a:rPr>
              <a:t> са </a:t>
            </a:r>
            <a:r>
              <a:rPr lang="sr-Cyrl-CS" sz="2800" b="1" smtClean="0">
                <a:effectLst/>
                <a:latin typeface="Arial" charset="0"/>
              </a:rPr>
              <a:t>изопреноидном структуром</a:t>
            </a:r>
            <a:r>
              <a:rPr lang="sr-Cyrl-CS" sz="2800" smtClean="0">
                <a:effectLst/>
                <a:latin typeface="Arial" charset="0"/>
              </a:rPr>
              <a:t> која се понавља одређени број пута</a:t>
            </a:r>
            <a:endParaRPr lang="en-US" sz="2800" smtClean="0">
              <a:effectLst/>
              <a:latin typeface="Arial" charset="0"/>
            </a:endParaRP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Своју улогу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остварује у </a:t>
            </a:r>
            <a:r>
              <a:rPr lang="sr-Cyrl-CS" sz="2800" i="1" u="sng" smtClean="0">
                <a:solidFill>
                  <a:srgbClr val="FFFF00"/>
                </a:solidFill>
                <a:effectLst/>
                <a:latin typeface="Arial" charset="0"/>
              </a:rPr>
              <a:t>митохондријалном респираторном ланцу</a:t>
            </a:r>
            <a:r>
              <a:rPr lang="sr-Cyrl-CS" sz="2800" smtClean="0">
                <a:effectLst/>
                <a:latin typeface="Arial" charset="0"/>
              </a:rPr>
              <a:t> </a:t>
            </a:r>
            <a:r>
              <a:rPr lang="sr-Latn-C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effectLst/>
                <a:latin typeface="Arial" charset="0"/>
              </a:rPr>
              <a:t>тако што прихвата редукционе екиваленте (</a:t>
            </a:r>
            <a:r>
              <a:rPr lang="sr-Latn-CS" sz="2800" smtClean="0">
                <a:effectLst/>
                <a:latin typeface="Arial" charset="0"/>
              </a:rPr>
              <a:t>прот</a:t>
            </a:r>
            <a:r>
              <a:rPr lang="sr-Cyrl-CS" sz="2800" smtClean="0">
                <a:effectLst/>
                <a:latin typeface="Arial" charset="0"/>
              </a:rPr>
              <a:t>оне) од флавин-дехидрогеназа и предаје их систему цитохрома</a:t>
            </a:r>
            <a:r>
              <a:rPr lang="en-US" sz="2800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87875"/>
            <a:ext cx="84582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29200" y="304800"/>
            <a:ext cx="4114800" cy="1431925"/>
          </a:xfrm>
        </p:spPr>
        <p:txBody>
          <a:bodyPr/>
          <a:lstStyle/>
          <a:p>
            <a:pPr eaLnBrk="1" hangingPunct="1"/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Коензим Q</a:t>
            </a:r>
            <a:r>
              <a:rPr lang="en-US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21507" name="Picture 5" descr="ch18f14 CoQ - CoQ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00400"/>
            <a:ext cx="4114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q10-fig1 Co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148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U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8788" y="1600200"/>
            <a:ext cx="487521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 descr="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21263"/>
            <a:ext cx="3352800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875"/>
            <a:ext cx="9144000" cy="1431925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Коензими- подела и улоге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800" u="sng" smtClean="0">
                <a:effectLst/>
                <a:latin typeface="Arial" charset="0"/>
              </a:rPr>
              <a:t>Коензими</a:t>
            </a:r>
            <a:r>
              <a:rPr lang="sr-Cyrl-CS" sz="2800" smtClean="0">
                <a:effectLst/>
                <a:latin typeface="Arial" charset="0"/>
              </a:rPr>
              <a:t> су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непротеински делови ензима</a:t>
            </a:r>
            <a:r>
              <a:rPr lang="sr-Cyrl-CS" sz="2800" smtClean="0">
                <a:effectLst/>
                <a:latin typeface="Arial" charset="0"/>
              </a:rPr>
              <a:t> који су неопходни и омогућују испољавање ензимске активности</a:t>
            </a:r>
            <a:r>
              <a:rPr lang="en-US" sz="280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Њихова главна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улога</a:t>
            </a:r>
            <a:r>
              <a:rPr lang="sr-Cyrl-CS" sz="2800" smtClean="0">
                <a:effectLst/>
                <a:latin typeface="Arial" charset="0"/>
              </a:rPr>
              <a:t> је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у преносу редуктивних елемената</a:t>
            </a:r>
            <a:r>
              <a:rPr lang="sr-Cyrl-CS" sz="2800" smtClean="0">
                <a:effectLst/>
                <a:latin typeface="Arial" charset="0"/>
              </a:rPr>
              <a:t> (електрона и протона тј. водоникових јона), атома или различитих функционалних група</a:t>
            </a:r>
            <a:endParaRPr lang="en-U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Обично су коензими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деривати</a:t>
            </a:r>
            <a:r>
              <a:rPr lang="sr-Cyrl-C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хидросолубилних витамина</a:t>
            </a:r>
            <a:r>
              <a:rPr lang="sr-Cyrl-CS" sz="2800" smtClean="0">
                <a:effectLst/>
                <a:latin typeface="Arial" charset="0"/>
              </a:rPr>
              <a:t> али има и оних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невитаминске природе</a:t>
            </a:r>
            <a:r>
              <a:rPr lang="sr-Cyrl-CS" sz="2800" smtClean="0">
                <a:effectLst/>
                <a:latin typeface="Arial" charset="0"/>
              </a:rPr>
              <a:t> </a:t>
            </a:r>
            <a:endParaRPr lang="en-US" sz="2800" smtClean="0"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7813"/>
            <a:ext cx="9144000" cy="788987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ЛИПОНСКА КИСЕЛИНА или ЛИПОАТ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59436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100" smtClean="0">
                <a:effectLst/>
                <a:latin typeface="Arial" charset="0"/>
              </a:rPr>
              <a:t>У липонској киселини интрамолекуларна</a:t>
            </a:r>
            <a:r>
              <a:rPr lang="sr-Cyrl-CS" sz="2100" b="1" smtClean="0">
                <a:effectLst/>
                <a:latin typeface="Arial" charset="0"/>
              </a:rPr>
              <a:t> </a:t>
            </a:r>
            <a:r>
              <a:rPr lang="sr-Cyrl-CS" sz="2100" b="1" smtClean="0">
                <a:solidFill>
                  <a:srgbClr val="FFFF00"/>
                </a:solidFill>
                <a:effectLst/>
                <a:latin typeface="Arial" charset="0"/>
              </a:rPr>
              <a:t>ДИСУЛФИДНА ВЕЗА</a:t>
            </a:r>
            <a:r>
              <a:rPr lang="sr-Cyrl-CS" sz="2100" smtClean="0">
                <a:solidFill>
                  <a:srgbClr val="FFFF00"/>
                </a:solidFill>
                <a:effectLst/>
                <a:latin typeface="Arial" charset="0"/>
              </a:rPr>
              <a:t> (</a:t>
            </a:r>
            <a:r>
              <a:rPr lang="en-US" sz="2100" smtClean="0">
                <a:solidFill>
                  <a:srgbClr val="FFFF00"/>
                </a:solidFill>
                <a:effectLst/>
                <a:latin typeface="Arial" charset="0"/>
              </a:rPr>
              <a:t>S</a:t>
            </a:r>
            <a:r>
              <a:rPr lang="sr-Cyrl-CS" sz="2100" smtClean="0">
                <a:solidFill>
                  <a:srgbClr val="FFFF00"/>
                </a:solidFill>
                <a:effectLst/>
                <a:latin typeface="Arial" charset="0"/>
              </a:rPr>
              <a:t>-</a:t>
            </a:r>
            <a:r>
              <a:rPr lang="en-US" sz="2100" smtClean="0">
                <a:solidFill>
                  <a:srgbClr val="FFFF00"/>
                </a:solidFill>
                <a:effectLst/>
                <a:latin typeface="Arial" charset="0"/>
              </a:rPr>
              <a:t>S</a:t>
            </a:r>
            <a:r>
              <a:rPr lang="sr-Cyrl-CS" sz="2100" smtClean="0">
                <a:solidFill>
                  <a:srgbClr val="FFFF00"/>
                </a:solidFill>
                <a:effectLst/>
                <a:latin typeface="Arial" charset="0"/>
              </a:rPr>
              <a:t>) делује као редокс-активна структура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9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100" smtClean="0">
                <a:effectLst/>
                <a:latin typeface="Arial" charset="0"/>
              </a:rPr>
              <a:t>Као </a:t>
            </a:r>
            <a:r>
              <a:rPr lang="sr-Cyrl-CS" sz="2100" b="1" u="sng" smtClean="0">
                <a:solidFill>
                  <a:srgbClr val="FFFF00"/>
                </a:solidFill>
                <a:effectLst/>
                <a:latin typeface="Arial" charset="0"/>
              </a:rPr>
              <a:t>ПРОСТЕТИЧНА ГРУПА</a:t>
            </a:r>
            <a:r>
              <a:rPr lang="sr-Cyrl-CS" sz="2100" smtClean="0">
                <a:effectLst/>
                <a:latin typeface="Arial" charset="0"/>
              </a:rPr>
              <a:t> липонска киселина је обично везана за лизинску резидуу (остатак амино киселине лизин) у молекулу ензима, и тада се назива </a:t>
            </a:r>
            <a:r>
              <a:rPr lang="sr-Cyrl-CS" sz="2100" smtClean="0">
                <a:solidFill>
                  <a:srgbClr val="FFFF00"/>
                </a:solidFill>
                <a:effectLst/>
                <a:latin typeface="Arial" charset="0"/>
              </a:rPr>
              <a:t>липоамид</a:t>
            </a:r>
            <a:r>
              <a:rPr lang="sr-Cyrl-CS" sz="2100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9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100" smtClean="0">
                <a:solidFill>
                  <a:srgbClr val="FFFF00"/>
                </a:solidFill>
                <a:effectLst/>
                <a:latin typeface="Arial" charset="0"/>
              </a:rPr>
              <a:t>Липоамид</a:t>
            </a:r>
            <a:r>
              <a:rPr lang="sr-Cyrl-CS" sz="2100" smtClean="0">
                <a:effectLst/>
                <a:latin typeface="Arial" charset="0"/>
              </a:rPr>
              <a:t> је углавном укључен у оксидативну декарбоксилацију 2-оксо киселина</a:t>
            </a:r>
            <a:r>
              <a:rPr lang="en-US" sz="2100" smtClean="0">
                <a:effectLst/>
                <a:latin typeface="Arial" charset="0"/>
              </a:rPr>
              <a:t> </a:t>
            </a:r>
            <a:r>
              <a:rPr lang="sr-Cyrl-CS" sz="2100" smtClean="0">
                <a:effectLst/>
                <a:latin typeface="Arial" charset="0"/>
              </a:rPr>
              <a:t>и том приликом </a:t>
            </a:r>
            <a:r>
              <a:rPr lang="sr-Cyrl-CS" sz="2100" smtClean="0">
                <a:solidFill>
                  <a:srgbClr val="FFFF00"/>
                </a:solidFill>
                <a:effectLst/>
                <a:latin typeface="Arial" charset="0"/>
              </a:rPr>
              <a:t>се редукује у дихидролипонску киселину</a:t>
            </a:r>
            <a:endParaRPr lang="en-US" sz="21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5068888"/>
            <a:ext cx="2286000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46700"/>
            <a:ext cx="5562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liponska k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5240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685800"/>
            <a:ext cx="8305800" cy="1752600"/>
          </a:xfrm>
        </p:spPr>
        <p:txBody>
          <a:bodyPr/>
          <a:lstStyle/>
          <a:p>
            <a:pPr eaLnBrk="1" hangingPunct="1"/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1. Коензими оксидоредуктаза</a:t>
            </a:r>
            <a: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  <a:t/>
            </a:r>
            <a:b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</a:br>
            <a: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  <a:t>преносиоци електрона</a:t>
            </a:r>
            <a:b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</a:br>
            <a:endParaRPr lang="sr-Latn-CS" b="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" y="2133600"/>
            <a:ext cx="9144000" cy="4953000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</a:pPr>
            <a:endParaRPr lang="en-US" sz="2400" smtClean="0">
              <a:effectLst/>
              <a:latin typeface="Arial" charset="0"/>
            </a:endParaRPr>
          </a:p>
          <a:p>
            <a:pPr lvl="1" eaLnBrk="1" hangingPunct="1"/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Простетичне групе гвожђе-сумпор протеина - </a:t>
            </a:r>
            <a:r>
              <a:rPr lang="en-US" sz="2400" smtClean="0">
                <a:effectLst/>
                <a:latin typeface="Arial" charset="0"/>
              </a:rPr>
              <a:t>F</a:t>
            </a:r>
            <a:r>
              <a:rPr lang="sr-Cyrl-CS" sz="2400" smtClean="0">
                <a:effectLst/>
                <a:latin typeface="Arial" charset="0"/>
              </a:rPr>
              <a:t>е-</a:t>
            </a:r>
            <a:r>
              <a:rPr lang="en-US" sz="2400" smtClean="0">
                <a:effectLst/>
                <a:latin typeface="Arial" charset="0"/>
              </a:rPr>
              <a:t>S</a:t>
            </a:r>
            <a:r>
              <a:rPr lang="sr-Cyrl-CS" sz="2400" smtClean="0">
                <a:effectLst/>
                <a:latin typeface="Arial" charset="0"/>
              </a:rPr>
              <a:t> кластери</a:t>
            </a:r>
            <a:endParaRPr lang="en-U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ХЕМ-коензими</a:t>
            </a:r>
            <a:r>
              <a:rPr lang="en-US" sz="2400" smtClean="0"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2400"/>
            <a:ext cx="9144000" cy="1322388"/>
          </a:xfrm>
        </p:spPr>
        <p:txBody>
          <a:bodyPr/>
          <a:lstStyle/>
          <a:p>
            <a:pPr eaLnBrk="1" hangingPunct="1"/>
            <a:r>
              <a:rPr lang="sr-Cyrl-CS" sz="3200" smtClean="0">
                <a:solidFill>
                  <a:srgbClr val="FFFF00"/>
                </a:solidFill>
                <a:effectLst/>
                <a:latin typeface="Arial" charset="0"/>
              </a:rPr>
              <a:t>ПРОСТЕТИЧНЕ ГРУПЕ ГВОЖЂЕ-СУМПОР ПРОТЕИНА – </a:t>
            </a:r>
            <a:r>
              <a:rPr lang="en-US" sz="3200" smtClean="0">
                <a:solidFill>
                  <a:srgbClr val="FFFF00"/>
                </a:solidFill>
                <a:effectLst/>
                <a:latin typeface="Arial" charset="0"/>
              </a:rPr>
              <a:t>F</a:t>
            </a:r>
            <a:r>
              <a:rPr lang="sr-Cyrl-CS" sz="3200" smtClean="0">
                <a:solidFill>
                  <a:srgbClr val="FFFF00"/>
                </a:solidFill>
                <a:effectLst/>
                <a:latin typeface="Arial" charset="0"/>
              </a:rPr>
              <a:t>е-</a:t>
            </a:r>
            <a:r>
              <a:rPr lang="en-US" sz="3200" smtClean="0">
                <a:solidFill>
                  <a:srgbClr val="FFFF00"/>
                </a:solidFill>
                <a:effectLst/>
                <a:latin typeface="Arial" charset="0"/>
              </a:rPr>
              <a:t>S</a:t>
            </a:r>
            <a:r>
              <a:rPr lang="sr-Cyrl-CS" sz="3200" smtClean="0">
                <a:solidFill>
                  <a:srgbClr val="FFFF00"/>
                </a:solidFill>
                <a:effectLst/>
                <a:latin typeface="Arial" charset="0"/>
              </a:rPr>
              <a:t> КЛАСТЕРИ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2038" cy="1981200"/>
          </a:xfrm>
        </p:spPr>
        <p:txBody>
          <a:bodyPr/>
          <a:lstStyle/>
          <a:p>
            <a:pPr eaLnBrk="1" hangingPunct="1"/>
            <a:r>
              <a:rPr lang="en-US" sz="2400" smtClean="0">
                <a:effectLst/>
                <a:latin typeface="Arial" charset="0"/>
              </a:rPr>
              <a:t>F</a:t>
            </a:r>
            <a:r>
              <a:rPr lang="sr-Cyrl-CS" sz="2400" smtClean="0">
                <a:effectLst/>
                <a:latin typeface="Arial" charset="0"/>
              </a:rPr>
              <a:t>е-</a:t>
            </a:r>
            <a:r>
              <a:rPr lang="en-US" sz="2400" smtClean="0">
                <a:effectLst/>
                <a:latin typeface="Arial" charset="0"/>
              </a:rPr>
              <a:t>S</a:t>
            </a:r>
            <a:r>
              <a:rPr lang="sr-Cyrl-CS" sz="2400" smtClean="0">
                <a:effectLst/>
                <a:latin typeface="Arial" charset="0"/>
              </a:rPr>
              <a:t> кластери се састоје од 2–4 јона гвожђа који су са једне стране коордитативним везама везани за остатке аминокиселине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ЦИСТЕИН</a:t>
            </a:r>
            <a:r>
              <a:rPr lang="sr-Cyrl-CS" sz="2400" smtClean="0">
                <a:effectLst/>
                <a:latin typeface="Arial" charset="0"/>
              </a:rPr>
              <a:t> у молекулу протеина (-</a:t>
            </a:r>
            <a:r>
              <a:rPr lang="en-US" sz="2400" smtClean="0">
                <a:effectLst/>
                <a:latin typeface="Arial" charset="0"/>
              </a:rPr>
              <a:t>S-</a:t>
            </a:r>
            <a:r>
              <a:rPr lang="sr-Cyrl-CS" sz="2400" smtClean="0">
                <a:effectLst/>
                <a:latin typeface="Arial" charset="0"/>
              </a:rPr>
              <a:t>Р</a:t>
            </a:r>
            <a:r>
              <a:rPr lang="en-US" sz="2400" smtClean="0">
                <a:effectLst/>
                <a:latin typeface="Arial" charset="0"/>
              </a:rPr>
              <a:t>-</a:t>
            </a:r>
            <a:r>
              <a:rPr lang="sr-Cyrl-CS" sz="2400" smtClean="0">
                <a:effectLst/>
                <a:latin typeface="Arial" charset="0"/>
              </a:rPr>
              <a:t>) а са друге стране постоји веза са неорганским сулфидним јонима (</a:t>
            </a:r>
            <a:r>
              <a:rPr lang="en-US" sz="2400" smtClean="0">
                <a:effectLst/>
                <a:latin typeface="Arial" charset="0"/>
              </a:rPr>
              <a:t>S</a:t>
            </a:r>
            <a:r>
              <a:rPr lang="sr-Cyrl-CS" sz="2400" smtClean="0">
                <a:effectLst/>
                <a:latin typeface="Arial" charset="0"/>
              </a:rPr>
              <a:t>)</a:t>
            </a:r>
            <a:endParaRPr lang="en-US" sz="2400" smtClean="0">
              <a:effectLst/>
              <a:latin typeface="Arial" charset="0"/>
            </a:endParaRPr>
          </a:p>
        </p:txBody>
      </p:sp>
      <p:pic>
        <p:nvPicPr>
          <p:cNvPr id="24580" name="Picture 4" descr="ch18f13[1] Fe-S clast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10013"/>
            <a:ext cx="64008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Fe-S clasters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8425" y="5162550"/>
            <a:ext cx="26955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Fe-S clasters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9850" y="3276600"/>
            <a:ext cx="2724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991600" cy="2286000"/>
          </a:xfrm>
        </p:spPr>
        <p:txBody>
          <a:bodyPr/>
          <a:lstStyle/>
          <a:p>
            <a:pPr eaLnBrk="1" hangingPunct="1"/>
            <a:r>
              <a:rPr lang="sr-Cyrl-CS" sz="2400" smtClean="0">
                <a:effectLst/>
                <a:latin typeface="Arial" charset="0"/>
              </a:rPr>
              <a:t>Ове структуре су нарочито бројне у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РЕСПИРАТОРНОМ ЛАНЦУ МИТОХОНДРИЈА</a:t>
            </a:r>
            <a:r>
              <a:rPr lang="sr-Cyrl-CS" sz="2400" smtClean="0">
                <a:effectLst/>
                <a:latin typeface="Arial" charset="0"/>
              </a:rPr>
              <a:t>, нађене су у свим комплексима 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ОСИМ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 у комплексу IV</a:t>
            </a:r>
            <a:endParaRPr lang="sr-Latn-C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1000" smtClean="0">
              <a:effectLst/>
              <a:latin typeface="Arial" charset="0"/>
            </a:endParaRPr>
          </a:p>
          <a:p>
            <a:pPr eaLnBrk="1" hangingPunct="1"/>
            <a:r>
              <a:rPr lang="sr-Cyrl-CS" sz="2400" smtClean="0">
                <a:effectLst/>
                <a:latin typeface="Arial" charset="0"/>
              </a:rPr>
              <a:t>У зависности од броја јона гвожђа и сулфидних јона разликујемо [</a:t>
            </a:r>
            <a:r>
              <a:rPr lang="sr-Latn-CS" sz="2400" smtClean="0">
                <a:effectLst/>
                <a:latin typeface="Arial" charset="0"/>
              </a:rPr>
              <a:t>Fe</a:t>
            </a:r>
            <a:r>
              <a:rPr lang="sr-Latn-CS" sz="2400" baseline="-25000" smtClean="0">
                <a:effectLst/>
                <a:latin typeface="Arial" charset="0"/>
              </a:rPr>
              <a:t>2</a:t>
            </a:r>
            <a:r>
              <a:rPr lang="sr-Latn-CS" sz="2400" smtClean="0">
                <a:effectLst/>
                <a:latin typeface="Arial" charset="0"/>
              </a:rPr>
              <a:t>S</a:t>
            </a:r>
            <a:r>
              <a:rPr lang="sr-Latn-CS" sz="2400" baseline="-25000" smtClean="0">
                <a:effectLst/>
                <a:latin typeface="Arial" charset="0"/>
              </a:rPr>
              <a:t>2</a:t>
            </a:r>
            <a:r>
              <a:rPr lang="sr-Cyrl-CS" sz="2400" smtClean="0">
                <a:effectLst/>
                <a:latin typeface="Arial" charset="0"/>
              </a:rPr>
              <a:t>], [</a:t>
            </a:r>
            <a:r>
              <a:rPr lang="sr-Latn-CS" sz="2400" smtClean="0">
                <a:effectLst/>
                <a:latin typeface="Arial" charset="0"/>
              </a:rPr>
              <a:t>Fe</a:t>
            </a:r>
            <a:r>
              <a:rPr lang="sr-Latn-CS" sz="2400" baseline="-25000" smtClean="0">
                <a:effectLst/>
                <a:latin typeface="Arial" charset="0"/>
              </a:rPr>
              <a:t>3</a:t>
            </a:r>
            <a:r>
              <a:rPr lang="sr-Latn-CS" sz="2400" smtClean="0">
                <a:effectLst/>
                <a:latin typeface="Arial" charset="0"/>
              </a:rPr>
              <a:t>S</a:t>
            </a:r>
            <a:r>
              <a:rPr lang="sr-Latn-CS" sz="2400" baseline="-25000" smtClean="0">
                <a:effectLst/>
                <a:latin typeface="Arial" charset="0"/>
              </a:rPr>
              <a:t>4</a:t>
            </a:r>
            <a:r>
              <a:rPr lang="sr-Cyrl-CS" sz="2400" smtClean="0">
                <a:effectLst/>
                <a:latin typeface="Arial" charset="0"/>
              </a:rPr>
              <a:t>], [</a:t>
            </a:r>
            <a:r>
              <a:rPr lang="sr-Latn-CS" sz="2400" smtClean="0">
                <a:effectLst/>
                <a:latin typeface="Arial" charset="0"/>
              </a:rPr>
              <a:t>Fe</a:t>
            </a:r>
            <a:r>
              <a:rPr lang="sr-Latn-CS" sz="2400" baseline="-25000" smtClean="0">
                <a:effectLst/>
                <a:latin typeface="Arial" charset="0"/>
              </a:rPr>
              <a:t>4</a:t>
            </a:r>
            <a:r>
              <a:rPr lang="sr-Latn-CS" sz="2400" smtClean="0">
                <a:effectLst/>
                <a:latin typeface="Arial" charset="0"/>
              </a:rPr>
              <a:t>S</a:t>
            </a:r>
            <a:r>
              <a:rPr lang="sr-Cyrl-CS" sz="2400" baseline="-25000" smtClean="0">
                <a:effectLst/>
                <a:latin typeface="Arial" charset="0"/>
              </a:rPr>
              <a:t>4</a:t>
            </a:r>
            <a:r>
              <a:rPr lang="sr-Cyrl-CS" sz="2400" smtClean="0">
                <a:effectLst/>
                <a:latin typeface="Arial" charset="0"/>
              </a:rPr>
              <a:t>] кластере</a:t>
            </a:r>
            <a:endParaRPr lang="en-US" sz="2400" smtClean="0">
              <a:effectLst/>
              <a:latin typeface="Arial" charset="0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4600"/>
            <a:ext cx="388620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 descr="SAM_4Fe4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514600"/>
            <a:ext cx="220980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Fe-S clasters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3300" y="2514600"/>
            <a:ext cx="30607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Fe-S claste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02200"/>
            <a:ext cx="48768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90600" y="0"/>
            <a:ext cx="7543800" cy="990600"/>
          </a:xfrm>
        </p:spPr>
        <p:txBody>
          <a:bodyPr/>
          <a:lstStyle/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ХЕМ-КОЕНЗИМИ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8077200" cy="26670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ХЕМ се састоји од </a:t>
            </a:r>
            <a:r>
              <a:rPr lang="sr-Cyrl-CS" u="sng" smtClean="0">
                <a:effectLst/>
                <a:latin typeface="Arial" charset="0"/>
              </a:rPr>
              <a:t>4 пиролова прстена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en-US" smtClean="0">
                <a:effectLst/>
                <a:latin typeface="Arial" charset="0"/>
              </a:rPr>
              <a:t>а у</a:t>
            </a:r>
            <a:r>
              <a:rPr lang="sr-Cyrl-CS" smtClean="0">
                <a:effectLst/>
                <a:latin typeface="Arial" charset="0"/>
              </a:rPr>
              <a:t> центру ове сложене цикличне структуре координативним везама везано је </a:t>
            </a:r>
            <a:r>
              <a:rPr lang="sr-Cyrl-CS" u="sng" smtClean="0">
                <a:effectLst/>
                <a:latin typeface="Arial" charset="0"/>
              </a:rPr>
              <a:t>Fe</a:t>
            </a:r>
            <a:r>
              <a:rPr lang="en-US" u="sng" baseline="30000" smtClean="0">
                <a:effectLst/>
                <a:latin typeface="Arial" charset="0"/>
              </a:rPr>
              <a:t>2</a:t>
            </a:r>
            <a:r>
              <a:rPr lang="sr-Cyrl-CS" u="sng" baseline="30000" smtClean="0">
                <a:effectLst/>
                <a:latin typeface="Arial" charset="0"/>
              </a:rPr>
              <a:t>+</a:t>
            </a:r>
            <a:r>
              <a:rPr lang="sr-Cyrl-CS" u="sng" smtClean="0">
                <a:effectLst/>
                <a:latin typeface="Arial" charset="0"/>
              </a:rPr>
              <a:t> или </a:t>
            </a:r>
            <a:r>
              <a:rPr lang="en-US" u="sng" smtClean="0">
                <a:effectLst/>
                <a:latin typeface="Arial" charset="0"/>
              </a:rPr>
              <a:t>C</a:t>
            </a:r>
            <a:r>
              <a:rPr lang="sr-Cyrl-CS" u="sng" smtClean="0">
                <a:effectLst/>
                <a:latin typeface="Arial" charset="0"/>
              </a:rPr>
              <a:t>u</a:t>
            </a:r>
            <a:r>
              <a:rPr lang="en-US" u="sng" baseline="30000" smtClean="0">
                <a:effectLst/>
                <a:latin typeface="Arial" charset="0"/>
              </a:rPr>
              <a:t>2</a:t>
            </a:r>
            <a:r>
              <a:rPr lang="sr-Cyrl-CS" u="sng" baseline="30000" smtClean="0">
                <a:effectLst/>
                <a:latin typeface="Arial" charset="0"/>
              </a:rPr>
              <a:t>+</a:t>
            </a:r>
            <a:r>
              <a:rPr lang="en-US" u="sng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Latn-CS" b="1" smtClean="0">
                <a:solidFill>
                  <a:srgbClr val="FFFF00"/>
                </a:solidFill>
                <a:effectLst/>
                <a:latin typeface="Arial" charset="0"/>
              </a:rPr>
              <a:t>ПРОСТЕТИЧНА ГРУПА</a:t>
            </a:r>
            <a:r>
              <a:rPr lang="en-US" b="1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33800"/>
            <a:ext cx="62484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vsv16-10 H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733800"/>
            <a:ext cx="2819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89916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Протеини који садрже ХЕМ-коензиме и функционишу у оксидо-редукционим процесима називају се </a:t>
            </a: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цитохроми</a:t>
            </a:r>
            <a:endParaRPr lang="en-U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8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effectLst/>
                <a:latin typeface="Arial" charset="0"/>
              </a:rPr>
              <a:t>Они се налазе у митохондријалном респираторном ланцу и имају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улогу у преношењу електрона</a:t>
            </a:r>
            <a:endParaRPr lang="en-U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8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27651" name="Picture 4" descr="heme in cytochrome 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2000"/>
            <a:ext cx="20891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 descr="ox_red HE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2550" y="4572000"/>
            <a:ext cx="32956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kompl I i II na 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828800"/>
            <a:ext cx="44958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smtClean="0">
                <a:effectLst/>
                <a:latin typeface="Arial" charset="0"/>
              </a:rPr>
              <a:t>Постоји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неколико класа цитохрома</a:t>
            </a:r>
            <a:r>
              <a:rPr lang="en-US" sz="2400" smtClean="0">
                <a:effectLst/>
                <a:latin typeface="Arial" charset="0"/>
              </a:rPr>
              <a:t>: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>
                <a:effectLst/>
                <a:latin typeface="Arial" charset="0"/>
              </a:rPr>
              <a:t>a</a:t>
            </a:r>
            <a:r>
              <a:rPr lang="en-US" sz="2000" smtClean="0">
                <a:effectLst/>
                <a:latin typeface="Arial" charset="0"/>
              </a:rPr>
              <a:t> (</a:t>
            </a:r>
            <a:r>
              <a:rPr lang="sr-Cyrl-CS" sz="2000" smtClean="0">
                <a:effectLst/>
                <a:latin typeface="Arial" charset="0"/>
              </a:rPr>
              <a:t>цитохром-ц-оксидаз</a:t>
            </a:r>
            <a:r>
              <a:rPr lang="en-US" sz="2000" smtClean="0">
                <a:effectLst/>
                <a:latin typeface="Arial" charset="0"/>
              </a:rPr>
              <a:t>а)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>
                <a:effectLst/>
                <a:latin typeface="Arial" charset="0"/>
              </a:rPr>
              <a:t>b</a:t>
            </a:r>
            <a:r>
              <a:rPr lang="sr-Cyrl-CS" sz="2000" smtClean="0">
                <a:effectLst/>
                <a:latin typeface="Arial" charset="0"/>
              </a:rPr>
              <a:t> </a:t>
            </a:r>
            <a:r>
              <a:rPr lang="en-US" sz="2000" smtClean="0">
                <a:effectLst/>
                <a:latin typeface="Arial" charset="0"/>
              </a:rPr>
              <a:t>(х</a:t>
            </a:r>
            <a:r>
              <a:rPr lang="sr-Cyrl-CS" sz="2000" smtClean="0">
                <a:effectLst/>
                <a:latin typeface="Arial" charset="0"/>
              </a:rPr>
              <a:t>емоглобин, миоглобин и ХЕМ-ензими</a:t>
            </a:r>
            <a:r>
              <a:rPr lang="en-US" sz="2000" smtClean="0">
                <a:effectLst/>
                <a:latin typeface="Arial" charset="0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effectLst/>
                <a:latin typeface="Arial" charset="0"/>
              </a:rPr>
              <a:t>c (</a:t>
            </a:r>
            <a:r>
              <a:rPr lang="sr-Cyrl-CS" sz="2000" smtClean="0">
                <a:effectLst/>
                <a:latin typeface="Arial" charset="0"/>
              </a:rPr>
              <a:t>где је ковалентно везан за цистеинске резидуе протеина преко тиоестарских веза</a:t>
            </a:r>
            <a:r>
              <a:rPr lang="en-US" sz="2000" smtClean="0">
                <a:effectLst/>
                <a:latin typeface="Arial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9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Цитохроми респираторног ланца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 су: </a:t>
            </a:r>
            <a:endParaRPr lang="en-US" sz="2400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rgbClr val="FFFF00"/>
                </a:solidFill>
                <a:effectLst/>
                <a:latin typeface="Arial" charset="0"/>
              </a:rPr>
              <a:t>	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b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1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a</a:t>
            </a:r>
            <a:r>
              <a:rPr lang="sr-Cyrl-CS" sz="2400" u="sng" smtClean="0">
                <a:solidFill>
                  <a:srgbClr val="FFFF00"/>
                </a:solidFill>
                <a:effectLst/>
                <a:latin typeface="Arial" charset="0"/>
              </a:rPr>
              <a:t> i 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cyt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 a</a:t>
            </a:r>
            <a:r>
              <a:rPr lang="en-US" sz="2400" b="1" u="sng" smtClean="0">
                <a:solidFill>
                  <a:srgbClr val="FFFF00"/>
                </a:solidFill>
                <a:effectLst/>
                <a:latin typeface="Arial" charset="0"/>
              </a:rPr>
              <a:t>a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3</a:t>
            </a:r>
            <a:endParaRPr lang="en-US" sz="2400" b="1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 u="sng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28675" name="Picture 4" descr="cytochrome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1000"/>
            <a:ext cx="27622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cytochrome c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191000"/>
            <a:ext cx="304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 descr="cytochrome-cp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1910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/>
          <a:lstStyle/>
          <a:p>
            <a:pPr eaLnBrk="1" hangingPunct="1"/>
            <a:r>
              <a:rPr lang="sr-Latn-CS" b="0" u="sng" smtClean="0">
                <a:solidFill>
                  <a:srgbClr val="FFFF00"/>
                </a:solidFill>
                <a:effectLst/>
                <a:latin typeface="Arial" charset="0"/>
              </a:rPr>
              <a:t>2. Коензими за пренос фосфатних група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763000" cy="26670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Овој групи коензима припадају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AT</a:t>
            </a:r>
            <a:r>
              <a:rPr lang="en-US" sz="2800" smtClean="0">
                <a:solidFill>
                  <a:srgbClr val="FFFF00"/>
                </a:solidFill>
                <a:effectLst/>
                <a:latin typeface="Arial" charset="0"/>
              </a:rPr>
              <a:t>P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и 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GTP</a:t>
            </a:r>
            <a:endParaRPr lang="sr-Cyrl-CS" sz="28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AT</a:t>
            </a:r>
            <a:r>
              <a:rPr lang="en-US" sz="2800" b="1" smtClean="0">
                <a:solidFill>
                  <a:srgbClr val="FFFF00"/>
                </a:solidFill>
                <a:effectLst/>
                <a:latin typeface="Arial" charset="0"/>
              </a:rPr>
              <a:t>P</a:t>
            </a:r>
            <a:r>
              <a:rPr lang="en-US" sz="2800" smtClean="0">
                <a:effectLst/>
                <a:latin typeface="Arial" charset="0"/>
              </a:rPr>
              <a:t> </a:t>
            </a:r>
            <a:r>
              <a:rPr lang="sr-Cyrl-CS" sz="2800" smtClean="0">
                <a:effectLst/>
                <a:latin typeface="Arial" charset="0"/>
              </a:rPr>
              <a:t>се састоји из </a:t>
            </a:r>
            <a:r>
              <a:rPr lang="sr-Cyrl-CS" sz="2800" u="sng" smtClean="0">
                <a:effectLst/>
                <a:latin typeface="Arial" charset="0"/>
              </a:rPr>
              <a:t>аденина, рибозе и три фосфатне групе</a:t>
            </a: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Раскидањем веза AT</a:t>
            </a:r>
            <a:r>
              <a:rPr lang="en-US" sz="2800" smtClean="0">
                <a:effectLst/>
                <a:latin typeface="Arial" charset="0"/>
              </a:rPr>
              <a:t>P-a</a:t>
            </a:r>
            <a:r>
              <a:rPr lang="sr-Cyrl-CS" sz="2800" smtClean="0">
                <a:effectLst/>
                <a:latin typeface="Arial" charset="0"/>
              </a:rPr>
              <a:t> богатих енергијом добија се енергија од 7 </a:t>
            </a:r>
            <a:r>
              <a:rPr lang="sr-Latn-CS" sz="2800" smtClean="0">
                <a:effectLst/>
                <a:latin typeface="Arial" charset="0"/>
              </a:rPr>
              <a:t>kcal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038600"/>
            <a:ext cx="4953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ATP1 sa veza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076700"/>
            <a:ext cx="36290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9144000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Метаболички процеси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када се ствара AT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P</a:t>
            </a:r>
            <a:r>
              <a:rPr lang="en-US" smtClean="0">
                <a:effectLst/>
                <a:latin typeface="Arial" charset="0"/>
              </a:rPr>
              <a:t> </a:t>
            </a:r>
            <a:r>
              <a:rPr lang="sr-Latn-CS" smtClean="0">
                <a:effectLst/>
                <a:latin typeface="Arial" charset="0"/>
              </a:rPr>
              <a:t>(егзо-енергетски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процеси)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су: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оксидативна фосфорилација</a:t>
            </a:r>
            <a:r>
              <a:rPr lang="sr-Cyrl-CS" smtClean="0">
                <a:effectLst/>
                <a:latin typeface="Arial" charset="0"/>
              </a:rPr>
              <a:t> на нивоу респираторног ланаца митохондрија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гликолиза</a:t>
            </a:r>
            <a:r>
              <a:rPr lang="sr-Cyrl-CS" smtClean="0">
                <a:effectLst/>
                <a:latin typeface="Arial" charset="0"/>
              </a:rPr>
              <a:t> (фосфорилација на нивоу супстрата)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циклус трикарбоксилних киселина</a:t>
            </a:r>
            <a:r>
              <a:rPr lang="sr-Cyrl-CS" smtClean="0">
                <a:effectLst/>
                <a:latin typeface="Arial" charset="0"/>
              </a:rPr>
              <a:t> (фосфорилација на нивоу супстрата)</a:t>
            </a:r>
            <a:endParaRPr lang="en-US" smtClean="0">
              <a:effectLst/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mtClean="0">
              <a:effectLst/>
              <a:latin typeface="Arial" charset="0"/>
            </a:endParaRPr>
          </a:p>
        </p:txBody>
      </p:sp>
      <p:pic>
        <p:nvPicPr>
          <p:cNvPr id="30723" name="Picture 5" descr="at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4196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8458200" cy="2667000"/>
          </a:xfrm>
        </p:spPr>
        <p:txBody>
          <a:bodyPr/>
          <a:lstStyle/>
          <a:p>
            <a:pPr eaLnBrk="1" hangingPunct="1"/>
            <a:r>
              <a:rPr lang="sr-Latn-CS" smtClean="0">
                <a:effectLst/>
                <a:latin typeface="Arial" charset="0"/>
              </a:rPr>
              <a:t>ATP </a:t>
            </a:r>
            <a:r>
              <a:rPr lang="sr-Cyrl-CS" smtClean="0">
                <a:effectLst/>
                <a:latin typeface="Arial" charset="0"/>
              </a:rPr>
              <a:t>се</a:t>
            </a:r>
            <a:r>
              <a:rPr lang="sr-Latn-CS" smtClean="0">
                <a:effectLst/>
                <a:latin typeface="Arial" charset="0"/>
              </a:rPr>
              <a:t> к</a:t>
            </a:r>
            <a:r>
              <a:rPr lang="sr-Cyrl-CS" smtClean="0">
                <a:effectLst/>
                <a:latin typeface="Arial" charset="0"/>
              </a:rPr>
              <a:t>ористи у ендо</a:t>
            </a:r>
            <a:r>
              <a:rPr lang="en-US" smtClean="0">
                <a:effectLst/>
                <a:latin typeface="Arial" charset="0"/>
              </a:rPr>
              <a:t>-</a:t>
            </a:r>
            <a:r>
              <a:rPr lang="sr-Cyrl-CS" smtClean="0">
                <a:effectLst/>
                <a:latin typeface="Arial" charset="0"/>
              </a:rPr>
              <a:t>енергетским процесима (када се енергија троши)</a:t>
            </a:r>
            <a:r>
              <a:rPr lang="sr-Latn-CS" smtClean="0">
                <a:effectLst/>
                <a:latin typeface="Arial" charset="0"/>
              </a:rPr>
              <a:t> синтезе</a:t>
            </a:r>
            <a:r>
              <a:rPr lang="sr-Cyrl-CS" smtClean="0">
                <a:effectLst/>
                <a:latin typeface="Arial" charset="0"/>
              </a:rPr>
              <a:t> и у реакцијама "активације" неких метаболита када заправо долази до њихове фосфорилације</a:t>
            </a:r>
            <a:r>
              <a:rPr lang="en-US" smtClean="0">
                <a:effectLst/>
                <a:latin typeface="Arial" charset="0"/>
              </a:rPr>
              <a:t> </a:t>
            </a:r>
          </a:p>
          <a:p>
            <a:pPr eaLnBrk="1" hangingPunct="1"/>
            <a:endParaRPr lang="en-US" smtClean="0">
              <a:effectLst/>
              <a:latin typeface="Arial" charset="0"/>
            </a:endParaRPr>
          </a:p>
        </p:txBody>
      </p:sp>
      <p:pic>
        <p:nvPicPr>
          <p:cNvPr id="31747" name="Picture 4" descr="ATP_molecule"/>
          <p:cNvPicPr>
            <a:picLocks noChangeAspect="1" noChangeArrowheads="1"/>
          </p:cNvPicPr>
          <p:nvPr/>
        </p:nvPicPr>
        <p:blipFill>
          <a:blip r:embed="rId2" cstate="print"/>
          <a:srcRect t="17839" b="23735"/>
          <a:stretch>
            <a:fillRect/>
          </a:stretch>
        </p:blipFill>
        <p:spPr bwMode="auto">
          <a:xfrm>
            <a:off x="0" y="3429000"/>
            <a:ext cx="5943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5943600" y="3048000"/>
            <a:ext cx="3200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 dirty="0">
                <a:solidFill>
                  <a:srgbClr val="FFFF00"/>
                </a:solidFill>
                <a:latin typeface="Arial" charset="0"/>
                <a:cs typeface="Arial" charset="0"/>
              </a:rPr>
              <a:t>ATP</a:t>
            </a:r>
            <a:r>
              <a:rPr lang="sr-Cyrl-CS" sz="2400" dirty="0">
                <a:solidFill>
                  <a:srgbClr val="FFFF00"/>
                </a:solidFill>
                <a:latin typeface="Arial" charset="0"/>
                <a:cs typeface="Arial" charset="0"/>
              </a:rPr>
              <a:t> на супстрат може</a:t>
            </a:r>
          </a:p>
          <a:p>
            <a:r>
              <a:rPr lang="sr-Cyrl-CS" sz="2400" dirty="0">
                <a:solidFill>
                  <a:srgbClr val="FFFF00"/>
                </a:solidFill>
                <a:latin typeface="Arial" charset="0"/>
                <a:cs typeface="Arial" charset="0"/>
              </a:rPr>
              <a:t>да “пренесе”:</a:t>
            </a:r>
          </a:p>
          <a:p>
            <a:r>
              <a:rPr lang="sr-Cyrl-CS" sz="2400" dirty="0">
                <a:latin typeface="Arial" charset="0"/>
                <a:cs typeface="Arial" charset="0"/>
              </a:rPr>
              <a:t>  - фосфатну групу</a:t>
            </a:r>
          </a:p>
          <a:p>
            <a:r>
              <a:rPr lang="sr-Cyrl-CS" sz="2400" dirty="0">
                <a:latin typeface="Arial" charset="0"/>
                <a:cs typeface="Arial" charset="0"/>
              </a:rPr>
              <a:t>  - пирофосфатну групу</a:t>
            </a:r>
          </a:p>
          <a:p>
            <a:r>
              <a:rPr lang="sr-Cyrl-CS" sz="2400" dirty="0">
                <a:latin typeface="Arial" charset="0"/>
                <a:cs typeface="Arial" charset="0"/>
              </a:rPr>
              <a:t>  - аденозил групу</a:t>
            </a:r>
          </a:p>
          <a:p>
            <a:r>
              <a:rPr lang="sr-Cyrl-CS" sz="2400" dirty="0">
                <a:latin typeface="Arial" charset="0"/>
                <a:cs typeface="Arial" charset="0"/>
              </a:rPr>
              <a:t>  - аденил </a:t>
            </a:r>
            <a:r>
              <a:rPr lang="sr-Cyrl-CS" sz="2400" dirty="0" smtClean="0">
                <a:latin typeface="Arial" charset="0"/>
                <a:cs typeface="Arial" charset="0"/>
              </a:rPr>
              <a:t>групу</a:t>
            </a:r>
          </a:p>
          <a:p>
            <a:r>
              <a:rPr lang="sr-Cyrl-CS" sz="2400" dirty="0" smtClean="0">
                <a:latin typeface="Arial" charset="0"/>
                <a:cs typeface="Arial" charset="0"/>
              </a:rPr>
              <a:t>- АМР  </a:t>
            </a:r>
            <a:endParaRPr lang="sr-Cyrl-CS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6324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Према начину везивања</a:t>
            </a:r>
            <a:r>
              <a:rPr lang="sr-Cyrl-CS" sz="2800" smtClean="0">
                <a:effectLst/>
                <a:latin typeface="Arial" charset="0"/>
              </a:rPr>
              <a:t> за свој апоензим, може да се изврши подела коензима на</a:t>
            </a:r>
            <a:r>
              <a:rPr lang="en-US" sz="2800" smtClean="0">
                <a:effectLst/>
                <a:latin typeface="Arial" charset="0"/>
              </a:rPr>
              <a:t>:</a:t>
            </a:r>
            <a:r>
              <a:rPr lang="sr-Cyrl-CS" sz="2800" smtClean="0">
                <a:effectLst/>
                <a:latin typeface="Arial" charset="0"/>
              </a:rPr>
              <a:t> </a:t>
            </a:r>
            <a:endParaRPr lang="en-US" sz="28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ПРОСТЕТИЧНЕ ГРУПЕ</a:t>
            </a:r>
            <a:r>
              <a:rPr lang="sr-Cyrl-CS" sz="2400" smtClean="0">
                <a:effectLst/>
                <a:latin typeface="Arial" charset="0"/>
              </a:rPr>
              <a:t> које су 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ковалентним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sr-Cyrl-CS" sz="2400" smtClean="0">
                <a:effectLst/>
                <a:latin typeface="Arial" charset="0"/>
              </a:rPr>
              <a:t>везама везане за апоензим и </a:t>
            </a:r>
            <a:endParaRPr lang="en-U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Cyrl-CS" sz="2400" b="1" smtClean="0">
                <a:solidFill>
                  <a:srgbClr val="FFFF00"/>
                </a:solidFill>
                <a:effectLst/>
                <a:latin typeface="Arial" charset="0"/>
              </a:rPr>
              <a:t>КОСУПСТРАТ</a:t>
            </a:r>
            <a:r>
              <a:rPr lang="en-US" sz="2400" b="1" smtClean="0">
                <a:solidFill>
                  <a:srgbClr val="FFFF00"/>
                </a:solidFill>
                <a:effectLst/>
                <a:latin typeface="Arial" charset="0"/>
              </a:rPr>
              <a:t>Е</a:t>
            </a:r>
            <a:r>
              <a:rPr lang="sr-Cyrl-CS" sz="2400" smtClean="0">
                <a:effectLst/>
                <a:latin typeface="Arial" charset="0"/>
              </a:rPr>
              <a:t> који су </a:t>
            </a:r>
            <a:r>
              <a:rPr lang="sr-Cyrl-CS" sz="2400" b="1" u="sng" smtClean="0">
                <a:solidFill>
                  <a:srgbClr val="FFFF00"/>
                </a:solidFill>
                <a:effectLst/>
                <a:latin typeface="Arial" charset="0"/>
              </a:rPr>
              <a:t>НЕковалентним</a:t>
            </a:r>
            <a:r>
              <a:rPr lang="sr-Cyrl-CS" sz="2400" smtClean="0">
                <a:effectLst/>
                <a:latin typeface="Arial" charset="0"/>
              </a:rPr>
              <a:t> везама везани за апоензим</a:t>
            </a:r>
            <a:endParaRPr lang="en-U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effectLst/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Према реакцији коју омогућавају</a:t>
            </a:r>
            <a:r>
              <a:rPr lang="sr-Cyrl-CS" sz="2800" smtClean="0">
                <a:effectLst/>
                <a:latin typeface="Arial" charset="0"/>
              </a:rPr>
              <a:t> коензими се могу разврстати у неколико група:</a:t>
            </a:r>
            <a:endParaRPr lang="en-US" sz="28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оксидоредуктаза</a:t>
            </a:r>
            <a:endParaRPr lang="sr-Latn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фосфатних група</a:t>
            </a:r>
            <a:endParaRPr lang="sr-Latn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1 група</a:t>
            </a:r>
            <a:endParaRPr lang="sr-Latn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2 група (и група са више </a:t>
            </a:r>
            <a:r>
              <a:rPr lang="en-US" sz="2400" smtClean="0">
                <a:effectLst/>
                <a:latin typeface="Arial" charset="0"/>
              </a:rPr>
              <a:t>C </a:t>
            </a:r>
            <a:r>
              <a:rPr lang="sr-Cyrl-CS" sz="2400" smtClean="0">
                <a:effectLst/>
                <a:latin typeface="Arial" charset="0"/>
              </a:rPr>
              <a:t>атома)</a:t>
            </a:r>
            <a:endParaRPr lang="sr-Latn-C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специфичних једињења</a:t>
            </a:r>
            <a:endParaRPr lang="en-US" sz="2400" smtClean="0">
              <a:effectLst/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2400" smtClean="0">
                <a:effectLst/>
                <a:latin typeface="Arial" charset="0"/>
              </a:rPr>
              <a:t>коензими за пренос специфичних хемијских група</a:t>
            </a:r>
            <a:r>
              <a:rPr lang="en-US" sz="2400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5821363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GTP</a:t>
            </a:r>
            <a:r>
              <a:rPr lang="sr-Cyrl-CS" smtClean="0">
                <a:effectLst/>
                <a:latin typeface="Arial" charset="0"/>
              </a:rPr>
              <a:t> – гванозин-трифосфат</a:t>
            </a:r>
            <a:r>
              <a:rPr lang="sr-Latn-CS" smtClean="0">
                <a:effectLst/>
                <a:latin typeface="Arial" charset="0"/>
              </a:rPr>
              <a:t>,</a:t>
            </a:r>
            <a:r>
              <a:rPr lang="sr-Cyrl-CS" smtClean="0">
                <a:effectLst/>
                <a:latin typeface="Arial" charset="0"/>
              </a:rPr>
              <a:t> се састоји из </a:t>
            </a:r>
            <a:r>
              <a:rPr lang="sr-Cyrl-CS" u="sng" smtClean="0">
                <a:effectLst/>
                <a:latin typeface="Arial" charset="0"/>
              </a:rPr>
              <a:t>гуанина, рибозе и три фосфатне групе</a:t>
            </a:r>
            <a:endParaRPr lang="en-US" u="sng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1200" u="sng" smtClean="0"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Ензими који користе фосфорилисане нуклеозиде су: фосфо-трансферазе, нуклеотидил-трансферазе</a:t>
            </a:r>
            <a:endParaRPr lang="en-US" smtClean="0">
              <a:effectLst/>
              <a:latin typeface="Arial" charset="0"/>
            </a:endParaRPr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05200"/>
            <a:ext cx="26670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gt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505200"/>
            <a:ext cx="4648200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0"/>
            <a:ext cx="8915400" cy="1066800"/>
          </a:xfrm>
        </p:spPr>
        <p:txBody>
          <a:bodyPr/>
          <a:lstStyle/>
          <a:p>
            <a:pPr eaLnBrk="1" hangingPunct="1"/>
            <a:r>
              <a:rPr lang="sr-Latn-CS" b="0" u="sng" smtClean="0">
                <a:solidFill>
                  <a:srgbClr val="FFFF00"/>
                </a:solidFill>
                <a:effectLst/>
                <a:latin typeface="Arial" charset="0"/>
              </a:rPr>
              <a:t>3. </a:t>
            </a:r>
            <a:r>
              <a:rPr lang="sr-Cyrl-CS" b="0" u="sng" smtClean="0">
                <a:solidFill>
                  <a:srgbClr val="FFFF00"/>
                </a:solidFill>
                <a:effectLst/>
                <a:latin typeface="Arial" charset="0"/>
              </a:rPr>
              <a:t>Коензими за пренос </a:t>
            </a:r>
            <a:r>
              <a:rPr lang="en-US" b="0" u="sng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b="0" u="sng" smtClean="0">
                <a:solidFill>
                  <a:srgbClr val="FFFF00"/>
                </a:solidFill>
                <a:effectLst/>
                <a:latin typeface="Arial" charset="0"/>
              </a:rPr>
              <a:t>1 група</a:t>
            </a:r>
            <a:endParaRPr lang="en-US" b="0" u="sng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686800" cy="5562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effectLst/>
                <a:latin typeface="Arial" charset="0"/>
              </a:rPr>
              <a:t>C</a:t>
            </a:r>
            <a:r>
              <a:rPr lang="sr-Cyrl-CS" sz="2800" dirty="0" smtClean="0">
                <a:effectLst/>
                <a:latin typeface="Arial" charset="0"/>
              </a:rPr>
              <a:t>1 хемијске групе садрже један угљеников атом</a:t>
            </a:r>
            <a:endParaRPr lang="sr-Latn-CS" sz="2800" dirty="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700" dirty="0" smtClean="0">
              <a:effectLst/>
              <a:latin typeface="Arial" charset="0"/>
            </a:endParaRPr>
          </a:p>
          <a:p>
            <a:pPr eaLnBrk="1" hangingPunct="1"/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Као преносиоци ових група служе:</a:t>
            </a:r>
          </a:p>
          <a:p>
            <a:pPr lvl="1" eaLnBrk="1" hangingPunct="1"/>
            <a:r>
              <a:rPr lang="sr-Cyrl-CS" sz="2400" u="sng" dirty="0" smtClean="0">
                <a:effectLst/>
                <a:latin typeface="Arial" charset="0"/>
              </a:rPr>
              <a:t>Фолна киселина </a:t>
            </a:r>
            <a:r>
              <a:rPr lang="sr-Latn-CS" sz="2400" u="sng" dirty="0" smtClean="0">
                <a:effectLst/>
                <a:latin typeface="Arial" charset="0"/>
              </a:rPr>
              <a:t>(тетрахидрофолат, THF, FH</a:t>
            </a:r>
            <a:r>
              <a:rPr lang="sr-Latn-CS" sz="2400" u="sng" baseline="-25000" dirty="0" smtClean="0">
                <a:effectLst/>
                <a:latin typeface="Arial" charset="0"/>
              </a:rPr>
              <a:t>4</a:t>
            </a:r>
            <a:r>
              <a:rPr lang="sr-Latn-CS" sz="2400" u="sng" dirty="0" smtClean="0">
                <a:effectLst/>
                <a:latin typeface="Arial" charset="0"/>
              </a:rPr>
              <a:t>) </a:t>
            </a:r>
          </a:p>
          <a:p>
            <a:pPr lvl="1" eaLnBrk="1" hangingPunct="1"/>
            <a:r>
              <a:rPr lang="sr-Latn-CS" sz="2400" u="sng" dirty="0" smtClean="0">
                <a:effectLst/>
                <a:latin typeface="Arial" charset="0"/>
              </a:rPr>
              <a:t>Витамин Б12</a:t>
            </a:r>
            <a:r>
              <a:rPr lang="sr-Cyrl-CS" sz="2400" u="sng" dirty="0" smtClean="0">
                <a:effectLst/>
                <a:latin typeface="Arial" charset="0"/>
              </a:rPr>
              <a:t> </a:t>
            </a:r>
            <a:endParaRPr lang="sr-Latn-CS" sz="2400" u="sng" dirty="0" smtClean="0">
              <a:effectLst/>
              <a:latin typeface="Arial" charset="0"/>
            </a:endParaRPr>
          </a:p>
          <a:p>
            <a:pPr lvl="1" eaLnBrk="1" hangingPunct="1"/>
            <a:r>
              <a:rPr lang="en-US" sz="2400" u="sng" dirty="0">
                <a:effectLst/>
                <a:latin typeface="Arial" charset="0"/>
              </a:rPr>
              <a:t>S</a:t>
            </a:r>
            <a:r>
              <a:rPr lang="sr-Cyrl-CS" sz="2400" u="sng" dirty="0" smtClean="0">
                <a:effectLst/>
                <a:latin typeface="Arial" charset="0"/>
              </a:rPr>
              <a:t>-аденозил метионин</a:t>
            </a:r>
            <a:r>
              <a:rPr lang="sr-Latn-CS" sz="2400" u="sng" dirty="0" smtClean="0">
                <a:effectLst/>
                <a:latin typeface="Arial" charset="0"/>
              </a:rPr>
              <a:t> (SAM)</a:t>
            </a:r>
            <a:endParaRPr lang="sr-Cyrl-CS" sz="2400" u="sng" dirty="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u="sng" dirty="0" smtClean="0">
                <a:effectLst/>
                <a:latin typeface="Arial" charset="0"/>
              </a:rPr>
              <a:t>Биотин или витамин Х</a:t>
            </a:r>
            <a:r>
              <a:rPr lang="en-US" sz="2400" u="sng" dirty="0" smtClean="0">
                <a:effectLst/>
                <a:latin typeface="Arial" charset="0"/>
              </a:rPr>
              <a:t> (vitamin H)</a:t>
            </a:r>
            <a:r>
              <a:rPr lang="sr-Cyrl-CS" sz="2400" u="sng" dirty="0" smtClean="0">
                <a:effectLst/>
                <a:latin typeface="Arial" charset="0"/>
              </a:rPr>
              <a:t> </a:t>
            </a:r>
            <a:endParaRPr lang="sr-Latn-CS" sz="2400" u="sng" dirty="0" smtClean="0">
              <a:effectLst/>
              <a:latin typeface="Arial" charset="0"/>
            </a:endParaRPr>
          </a:p>
          <a:p>
            <a:pPr lvl="1" eaLnBrk="1" hangingPunct="1"/>
            <a:endParaRPr lang="en-US" sz="700" u="sng" dirty="0" smtClean="0">
              <a:effectLst/>
              <a:latin typeface="Arial" charset="0"/>
            </a:endParaRPr>
          </a:p>
          <a:p>
            <a:pPr eaLnBrk="1" hangingPunct="1"/>
            <a:r>
              <a:rPr lang="en-US" sz="2800" dirty="0" smtClean="0">
                <a:effectLst/>
                <a:latin typeface="Arial" charset="0"/>
              </a:rPr>
              <a:t>S</a:t>
            </a:r>
            <a:r>
              <a:rPr lang="sr-Latn-CS" sz="2800" dirty="0" smtClean="0">
                <a:effectLst/>
                <a:latin typeface="Arial" charset="0"/>
              </a:rPr>
              <a:t>АМ, фолат и Б12 преносе 1</a:t>
            </a:r>
            <a:r>
              <a:rPr lang="en-US" sz="2800" dirty="0" smtClean="0">
                <a:effectLst/>
                <a:latin typeface="Arial" charset="0"/>
              </a:rPr>
              <a:t>C</a:t>
            </a:r>
            <a:r>
              <a:rPr lang="sr-Latn-CS" sz="2800" dirty="0" smtClean="0">
                <a:effectLst/>
                <a:latin typeface="Arial" charset="0"/>
              </a:rPr>
              <a:t> фр</a:t>
            </a:r>
            <a:r>
              <a:rPr lang="en-US" sz="2800" dirty="0" smtClean="0">
                <a:effectLst/>
                <a:latin typeface="Arial" charset="0"/>
              </a:rPr>
              <a:t>a</a:t>
            </a:r>
            <a:r>
              <a:rPr lang="sr-Latn-CS" sz="2800" dirty="0" smtClean="0">
                <a:effectLst/>
                <a:latin typeface="Arial" charset="0"/>
              </a:rPr>
              <a:t>гменте у којима је угљеник у нижем оксидационом стању него угљеник у </a:t>
            </a:r>
            <a:r>
              <a:rPr lang="en-US" sz="2800" dirty="0" smtClean="0">
                <a:effectLst/>
                <a:latin typeface="Arial" charset="0"/>
              </a:rPr>
              <a:t>C</a:t>
            </a:r>
            <a:r>
              <a:rPr lang="sr-Latn-CS" sz="2800" dirty="0" smtClean="0">
                <a:effectLst/>
                <a:latin typeface="Arial" charset="0"/>
              </a:rPr>
              <a:t>О</a:t>
            </a:r>
            <a:r>
              <a:rPr lang="sr-Latn-CS" sz="2800" baseline="-25000" dirty="0" smtClean="0">
                <a:effectLst/>
                <a:latin typeface="Arial" charset="0"/>
              </a:rPr>
              <a:t>2</a:t>
            </a:r>
            <a:r>
              <a:rPr lang="sr-Latn-CS" sz="2800" dirty="0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Latn-CS" sz="2800" dirty="0" smtClean="0">
                <a:solidFill>
                  <a:srgbClr val="FFFF00"/>
                </a:solidFill>
                <a:effectLst/>
                <a:latin typeface="Arial" charset="0"/>
              </a:rPr>
              <a:t>Биотин </a:t>
            </a:r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(</a:t>
            </a:r>
            <a:r>
              <a:rPr lang="sr-Latn-CS" sz="2800" dirty="0" smtClean="0">
                <a:solidFill>
                  <a:srgbClr val="FFFF00"/>
                </a:solidFill>
                <a:effectLst/>
                <a:latin typeface="Arial" charset="0"/>
              </a:rPr>
              <a:t>витамин Х</a:t>
            </a:r>
            <a:r>
              <a:rPr lang="sr-Cyrl-CS" sz="2800" dirty="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Latn-CS" sz="2800" dirty="0" smtClean="0">
                <a:effectLst/>
                <a:latin typeface="Arial" charset="0"/>
              </a:rPr>
              <a:t> </a:t>
            </a:r>
            <a:r>
              <a:rPr lang="sr-Latn-CS" sz="2800" u="sng" dirty="0" smtClean="0">
                <a:effectLst/>
                <a:latin typeface="Arial" charset="0"/>
              </a:rPr>
              <a:t>преноси </a:t>
            </a:r>
            <a:r>
              <a:rPr lang="en-US" sz="2800" u="sng" dirty="0" smtClean="0">
                <a:effectLst/>
                <a:latin typeface="Arial" charset="0"/>
              </a:rPr>
              <a:t>C</a:t>
            </a:r>
            <a:r>
              <a:rPr lang="sr-Latn-CS" sz="2800" u="sng" dirty="0" smtClean="0">
                <a:effectLst/>
                <a:latin typeface="Arial" charset="0"/>
              </a:rPr>
              <a:t>О</a:t>
            </a:r>
            <a:r>
              <a:rPr lang="sr-Latn-CS" sz="2800" u="sng" baseline="-25000" dirty="0" smtClean="0">
                <a:effectLst/>
                <a:latin typeface="Arial" charset="0"/>
              </a:rPr>
              <a:t>2</a:t>
            </a:r>
            <a:endParaRPr lang="sr-Cyrl-CS" sz="2800" u="sng" baseline="-25000" dirty="0" smtClean="0"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114800"/>
            <a:ext cx="8915400" cy="2743200"/>
          </a:xfrm>
        </p:spPr>
        <p:txBody>
          <a:bodyPr/>
          <a:lstStyle/>
          <a:p>
            <a:pPr eaLnBrk="1" hangingPunct="1"/>
            <a:r>
              <a:rPr lang="sr-Latn-CS" sz="2400" smtClean="0">
                <a:effectLst/>
                <a:latin typeface="Arial" charset="0"/>
              </a:rPr>
              <a:t>Три основне структурне компоненте су:</a:t>
            </a:r>
          </a:p>
          <a:p>
            <a:pPr lvl="2" eaLnBrk="1" hangingPunct="1"/>
            <a:r>
              <a:rPr lang="sr-Latn-CS" smtClean="0">
                <a:effectLst/>
                <a:latin typeface="Arial" charset="0"/>
              </a:rPr>
              <a:t>Птеридински прстен</a:t>
            </a:r>
          </a:p>
          <a:p>
            <a:pPr lvl="2" eaLnBrk="1" hangingPunct="1"/>
            <a:r>
              <a:rPr lang="sr-Latn-CS" smtClean="0">
                <a:effectLst/>
                <a:latin typeface="Arial" charset="0"/>
              </a:rPr>
              <a:t>Парааминобензоева киселина</a:t>
            </a:r>
          </a:p>
          <a:p>
            <a:pPr lvl="2" eaLnBrk="1" hangingPunct="1"/>
            <a:r>
              <a:rPr lang="sr-Latn-CS" smtClean="0">
                <a:effectLst/>
                <a:latin typeface="Arial" charset="0"/>
              </a:rPr>
              <a:t>Полиглутаматни реп</a:t>
            </a:r>
            <a:endParaRPr lang="sr-Latn-CS" sz="1800" smtClean="0">
              <a:effectLst/>
              <a:latin typeface="Arial" charset="0"/>
            </a:endParaRPr>
          </a:p>
          <a:p>
            <a:pPr eaLnBrk="1" hangingPunct="1"/>
            <a:r>
              <a:rPr lang="sr-Latn-CS" sz="2400" u="sng" smtClean="0">
                <a:effectLst/>
                <a:latin typeface="Arial" charset="0"/>
              </a:rPr>
              <a:t>Активна коензимска форма је </a:t>
            </a:r>
            <a:r>
              <a:rPr lang="sr-Latn-CS" sz="2400" b="1" u="sng" smtClean="0">
                <a:solidFill>
                  <a:srgbClr val="FFFF00"/>
                </a:solidFill>
                <a:effectLst/>
                <a:latin typeface="Arial" charset="0"/>
              </a:rPr>
              <a:t>ТЕТРАХИДРОФОЛАТ</a:t>
            </a:r>
            <a:r>
              <a:rPr lang="sr-Latn-CS" sz="2400" u="sng" smtClean="0">
                <a:effectLst/>
                <a:latin typeface="Arial" charset="0"/>
              </a:rPr>
              <a:t> –</a:t>
            </a:r>
            <a:r>
              <a:rPr lang="en-US" sz="2400" u="sng" smtClean="0">
                <a:effectLst/>
                <a:latin typeface="Arial" charset="0"/>
              </a:rPr>
              <a:t>FH</a:t>
            </a:r>
            <a:r>
              <a:rPr lang="sr-Latn-CS" sz="2400" b="1" u="sng" baseline="-25000" smtClean="0">
                <a:effectLst/>
                <a:latin typeface="Arial" charset="0"/>
              </a:rPr>
              <a:t>4</a:t>
            </a:r>
          </a:p>
          <a:p>
            <a:pPr eaLnBrk="1" hangingPunct="1"/>
            <a:endParaRPr lang="sr-Latn-CS" sz="2400" u="sng" smtClean="0">
              <a:solidFill>
                <a:srgbClr val="000000"/>
              </a:solidFill>
              <a:effectLst/>
              <a:latin typeface="Arial" charset="0"/>
            </a:endParaRPr>
          </a:p>
          <a:p>
            <a:pPr lvl="2" eaLnBrk="1" hangingPunct="1"/>
            <a:endParaRPr lang="sr-Latn-CS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3481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676400"/>
            <a:ext cx="3352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38200"/>
          </a:xfrm>
          <a:noFill/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ФОЛНА КИСЕЛИНА (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ТЕТРАХИДРО</a:t>
            </a:r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ФОЛАТ, </a:t>
            </a:r>
            <a: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  <a:t>FH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4</a:t>
            </a:r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24000"/>
            <a:ext cx="4572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2590800"/>
          </a:xfrm>
        </p:spPr>
        <p:txBody>
          <a:bodyPr/>
          <a:lstStyle/>
          <a:p>
            <a:pPr eaLnBrk="1" hangingPunct="1"/>
            <a:r>
              <a:rPr lang="sr-Latn-CS" sz="2600" smtClean="0">
                <a:effectLst/>
                <a:latin typeface="Arial" charset="0"/>
              </a:rPr>
              <a:t>Фолна киселина, </a:t>
            </a:r>
            <a:r>
              <a:rPr lang="en-US" sz="2600" smtClean="0">
                <a:effectLst/>
                <a:latin typeface="Arial" charset="0"/>
              </a:rPr>
              <a:t>FH</a:t>
            </a:r>
            <a:r>
              <a:rPr lang="sr-Latn-CS" sz="2600" baseline="-25000" smtClean="0">
                <a:effectLst/>
                <a:latin typeface="Arial" charset="0"/>
              </a:rPr>
              <a:t>4</a:t>
            </a:r>
            <a:r>
              <a:rPr lang="sr-Latn-CS" sz="2600" smtClean="0">
                <a:effectLst/>
                <a:latin typeface="Arial" charset="0"/>
              </a:rPr>
              <a:t>, је витамин неопходан за 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еритропоезу</a:t>
            </a:r>
            <a:r>
              <a:rPr lang="sr-Latn-CS" sz="2600" smtClean="0">
                <a:effectLst/>
                <a:latin typeface="Arial" charset="0"/>
              </a:rPr>
              <a:t>, у метаболизму АК 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метионин</a:t>
            </a:r>
            <a:r>
              <a:rPr lang="sr-Latn-CS" sz="2600" smtClean="0">
                <a:effectLst/>
                <a:latin typeface="Arial" charset="0"/>
              </a:rPr>
              <a:t> и за синтезу 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пуринских нуклеотида</a:t>
            </a:r>
            <a:r>
              <a:rPr lang="en-US" sz="2600" smtClean="0">
                <a:solidFill>
                  <a:srgbClr val="FFFF00"/>
                </a:solidFill>
                <a:effectLst/>
                <a:latin typeface="Arial" charset="0"/>
              </a:rPr>
              <a:t>. Дефицит – мегалобластна анемија.</a:t>
            </a:r>
          </a:p>
          <a:p>
            <a:pPr eaLnBrk="1" hangingPunct="1">
              <a:buFont typeface="Wingdings" pitchFamily="2" charset="2"/>
              <a:buNone/>
            </a:pPr>
            <a:endParaRPr lang="sr-Latn-CS" sz="900" smtClean="0">
              <a:effectLst/>
              <a:latin typeface="Arial" charset="0"/>
            </a:endParaRPr>
          </a:p>
          <a:p>
            <a:pPr eaLnBrk="1" hangingPunct="1"/>
            <a:r>
              <a:rPr lang="sr-Latn-CS" sz="2600" smtClean="0">
                <a:effectLst/>
                <a:latin typeface="Arial" charset="0"/>
              </a:rPr>
              <a:t>С1 фрагмент се прихвата на један или оба азота у положајима 5 и 10 (</a:t>
            </a:r>
            <a:r>
              <a:rPr lang="en-US" sz="2600" smtClean="0">
                <a:solidFill>
                  <a:srgbClr val="FFFF00"/>
                </a:solidFill>
                <a:effectLst/>
                <a:latin typeface="Arial" charset="0"/>
              </a:rPr>
              <a:t>N</a:t>
            </a:r>
            <a:r>
              <a:rPr lang="sr-Latn-CS" sz="2600" baseline="30000" smtClean="0">
                <a:solidFill>
                  <a:srgbClr val="FFFF00"/>
                </a:solidFill>
                <a:effectLst/>
                <a:latin typeface="Arial" charset="0"/>
              </a:rPr>
              <a:t>5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 и </a:t>
            </a:r>
            <a:r>
              <a:rPr lang="en-US" sz="2600" smtClean="0">
                <a:solidFill>
                  <a:srgbClr val="FFFF00"/>
                </a:solidFill>
                <a:effectLst/>
                <a:latin typeface="Arial" charset="0"/>
              </a:rPr>
              <a:t>N</a:t>
            </a:r>
            <a:r>
              <a:rPr lang="sr-Latn-CS" sz="2600" baseline="30000" smtClean="0">
                <a:solidFill>
                  <a:srgbClr val="FFFF00"/>
                </a:solidFill>
                <a:effectLst/>
                <a:latin typeface="Arial" charset="0"/>
              </a:rPr>
              <a:t>10</a:t>
            </a:r>
            <a:r>
              <a:rPr lang="sr-Latn-CS" sz="2600" smtClean="0">
                <a:effectLst/>
                <a:latin typeface="Arial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endParaRPr lang="sr-Latn-CS" sz="800" smtClean="0">
              <a:effectLst/>
              <a:latin typeface="Arial" charset="0"/>
            </a:endParaRPr>
          </a:p>
          <a:p>
            <a:pPr eaLnBrk="1" hangingPunct="1"/>
            <a:r>
              <a:rPr lang="sr-Latn-CS" sz="2600" smtClean="0">
                <a:effectLst/>
                <a:latin typeface="Arial" charset="0"/>
              </a:rPr>
              <a:t>Фолат омогућава везивање С1 група на атоме сумпора и угљеника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228600"/>
            <a:ext cx="8915400" cy="838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 eaLnBrk="1" hangingPunct="1">
              <a:defRPr/>
            </a:pPr>
            <a:r>
              <a:rPr lang="sr-Cyrl-C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Тетрахидрофолат</a:t>
            </a:r>
            <a:r>
              <a:rPr lang="sr-Latn-C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 FH</a:t>
            </a:r>
            <a:r>
              <a:rPr lang="sr-Latn-CS" sz="4400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4</a:t>
            </a:r>
            <a:endParaRPr lang="en-US" sz="4400" baseline="-25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35844" name="Picture 8" descr="folate-derivativ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752975"/>
            <a:ext cx="43275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533400"/>
            <a:ext cx="9144000" cy="762000"/>
          </a:xfrm>
        </p:spPr>
        <p:txBody>
          <a:bodyPr/>
          <a:lstStyle/>
          <a:p>
            <a:pPr eaLnBrk="1" hangingPunct="1"/>
            <a:r>
              <a:rPr lang="sr-Latn-CS" b="0" smtClean="0">
                <a:solidFill>
                  <a:srgbClr val="000000"/>
                </a:solidFill>
                <a:effectLst/>
                <a:latin typeface="Arial" charset="0"/>
              </a:rPr>
              <a:t>ВИТАМИН Б12</a:t>
            </a:r>
            <a:endParaRPr lang="en-US" b="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5105400" cy="4648200"/>
          </a:xfrm>
        </p:spPr>
        <p:txBody>
          <a:bodyPr/>
          <a:lstStyle/>
          <a:p>
            <a:pPr eaLnBrk="1" hangingPunct="1"/>
            <a:r>
              <a:rPr lang="sr-Latn-CS" smtClean="0">
                <a:effectLst/>
                <a:latin typeface="Arial" charset="0"/>
              </a:rPr>
              <a:t>Основу структуре чини:</a:t>
            </a:r>
          </a:p>
          <a:p>
            <a:pPr lvl="1" eaLnBrk="1" hangingPunct="1"/>
            <a:r>
              <a:rPr lang="sr-Latn-CS" smtClean="0">
                <a:effectLst/>
                <a:latin typeface="Arial" charset="0"/>
              </a:rPr>
              <a:t>Корински прстен</a:t>
            </a:r>
          </a:p>
          <a:p>
            <a:pPr lvl="1" eaLnBrk="1" hangingPunct="1"/>
            <a:r>
              <a:rPr lang="sr-Latn-CS" smtClean="0">
                <a:effectLst/>
                <a:latin typeface="Arial" charset="0"/>
              </a:rPr>
              <a:t>За </a:t>
            </a:r>
            <a:r>
              <a:rPr lang="en-US" smtClean="0">
                <a:effectLst/>
                <a:latin typeface="Arial" charset="0"/>
              </a:rPr>
              <a:t>N</a:t>
            </a:r>
            <a:r>
              <a:rPr lang="sr-Latn-CS" smtClean="0">
                <a:effectLst/>
                <a:latin typeface="Arial" charset="0"/>
              </a:rPr>
              <a:t>-те коринског прстена координативним везама везан кобалт, </a:t>
            </a:r>
            <a:r>
              <a:rPr lang="en-US" smtClean="0">
                <a:effectLst/>
                <a:latin typeface="Arial" charset="0"/>
              </a:rPr>
              <a:t>C</a:t>
            </a:r>
            <a:r>
              <a:rPr lang="sr-Latn-CS" smtClean="0">
                <a:effectLst/>
                <a:latin typeface="Arial" charset="0"/>
              </a:rPr>
              <a:t>о</a:t>
            </a:r>
          </a:p>
          <a:p>
            <a:pPr eaLnBrk="1" hangingPunct="1"/>
            <a:r>
              <a:rPr lang="sr-Latn-CS" smtClean="0">
                <a:effectLst/>
                <a:latin typeface="Arial" charset="0"/>
              </a:rPr>
              <a:t>Још једна координативна веза </a:t>
            </a:r>
            <a:r>
              <a:rPr lang="en-US" smtClean="0">
                <a:effectLst/>
                <a:latin typeface="Arial" charset="0"/>
              </a:rPr>
              <a:t>C</a:t>
            </a:r>
            <a:r>
              <a:rPr lang="sr-Latn-CS" smtClean="0">
                <a:effectLst/>
                <a:latin typeface="Arial" charset="0"/>
              </a:rPr>
              <a:t>о за везивање С1 групе</a:t>
            </a:r>
          </a:p>
        </p:txBody>
      </p:sp>
      <p:sp>
        <p:nvSpPr>
          <p:cNvPr id="36868" name="Rectangle 8"/>
          <p:cNvSpPr>
            <a:spLocks noChangeArrowheads="1"/>
          </p:cNvSpPr>
          <p:nvPr/>
        </p:nvSpPr>
        <p:spPr bwMode="auto">
          <a:xfrm>
            <a:off x="0" y="533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Latn-CS" sz="4400">
                <a:solidFill>
                  <a:srgbClr val="FFFF00"/>
                </a:solidFill>
                <a:latin typeface="Arial" charset="0"/>
              </a:rPr>
              <a:t>ВИТАМИН Б12</a:t>
            </a:r>
            <a:endParaRPr lang="en-US" sz="440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6869" name="Picture 8"/>
          <p:cNvPicPr>
            <a:picLocks noChangeAspect="1" noChangeArrowheads="1"/>
          </p:cNvPicPr>
          <p:nvPr/>
        </p:nvPicPr>
        <p:blipFill>
          <a:blip r:embed="rId2" cstate="print"/>
          <a:srcRect r="38774"/>
          <a:stretch>
            <a:fillRect/>
          </a:stretch>
        </p:blipFill>
        <p:spPr bwMode="auto">
          <a:xfrm>
            <a:off x="5029200" y="1371600"/>
            <a:ext cx="4022725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4572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mtClean="0">
                <a:effectLst/>
                <a:latin typeface="Arial" charset="0"/>
              </a:rPr>
              <a:t>Недостак Б12 – поремећај апсорпције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mtClean="0">
                <a:effectLst/>
                <a:latin typeface="Arial" charset="0"/>
              </a:rPr>
              <a:t>Хематопоезна манифестација –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ПЕРНИЦИОЗНА АНЕМИЈА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mtClean="0">
                <a:effectLst/>
                <a:latin typeface="Arial" charset="0"/>
              </a:rPr>
              <a:t>Неуролошка манифестација –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ФУНУКУЛАРНА МИЈЕЛОЗА и/или ЕНЦЕФАЛОПАТИЈА</a:t>
            </a:r>
            <a:endParaRPr lang="en-US" sz="24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0" y="304800"/>
            <a:ext cx="9144000" cy="685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 eaLnBrk="1" hangingPunct="1">
              <a:defRPr/>
            </a:pPr>
            <a:r>
              <a:rPr lang="sr-Cyrl-CS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Кобаламин  - </a:t>
            </a:r>
            <a:r>
              <a:rPr lang="en-US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вит</a:t>
            </a:r>
            <a:r>
              <a:rPr lang="sr-Cyrl-CS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амин Б12</a:t>
            </a: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37892" name="Picture 5" descr="-b12 inrinsic fac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371600"/>
            <a:ext cx="4876800" cy="47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S-adenozil metionin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 (</a:t>
            </a:r>
            <a: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  <a:t>S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АМ)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43000"/>
            <a:ext cx="8305800" cy="2133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>
                <a:effectLst/>
                <a:latin typeface="Arial" charset="0"/>
              </a:rPr>
              <a:t>SAM 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настаје из метионина и ATP-а</a:t>
            </a:r>
            <a:r>
              <a:rPr lang="sr-Latn-CS" sz="2800" smtClean="0">
                <a:effectLst/>
                <a:latin typeface="Arial" charset="0"/>
              </a:rPr>
              <a:t> (ATP је донор аденозина)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Преносом –</a:t>
            </a:r>
            <a:r>
              <a:rPr lang="en-US" sz="2800" smtClean="0">
                <a:solidFill>
                  <a:srgbClr val="FFFF00"/>
                </a:solidFill>
                <a:effectLst/>
                <a:latin typeface="Arial" charset="0"/>
              </a:rPr>
              <a:t>CH</a:t>
            </a:r>
            <a:r>
              <a:rPr lang="sr-Latn-CS" sz="2800" baseline="-25000" smtClean="0">
                <a:solidFill>
                  <a:srgbClr val="FFFF00"/>
                </a:solidFill>
                <a:effectLst/>
                <a:latin typeface="Arial" charset="0"/>
              </a:rPr>
              <a:t>3</a:t>
            </a:r>
            <a:r>
              <a:rPr lang="sr-Latn-CS" sz="2800" smtClean="0">
                <a:effectLst/>
                <a:latin typeface="Arial" charset="0"/>
              </a:rPr>
              <a:t> групе на акцептор, </a:t>
            </a:r>
            <a:r>
              <a:rPr lang="en-US" sz="2800" smtClean="0">
                <a:effectLst/>
                <a:latin typeface="Arial" charset="0"/>
              </a:rPr>
              <a:t>S</a:t>
            </a:r>
            <a:r>
              <a:rPr lang="sr-Latn-CS" sz="2800" smtClean="0">
                <a:effectLst/>
                <a:latin typeface="Arial" charset="0"/>
              </a:rPr>
              <a:t>АМ 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прелази у S-adenozil-homocistein</a:t>
            </a:r>
            <a:r>
              <a:rPr lang="sr-Latn-CS" sz="2800" smtClean="0">
                <a:effectLst/>
                <a:latin typeface="Arial" charset="0"/>
              </a:rPr>
              <a:t> који хидролизује на хомоцистеин и аденозин</a:t>
            </a:r>
            <a:endParaRPr lang="en-US" sz="2800" smtClean="0">
              <a:effectLst/>
              <a:latin typeface="Arial" charset="0"/>
            </a:endParaRPr>
          </a:p>
        </p:txBody>
      </p:sp>
      <p:pic>
        <p:nvPicPr>
          <p:cNvPr id="38916" name="Picture 5" descr="SADOM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733800"/>
            <a:ext cx="32480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6" descr="s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352800"/>
            <a:ext cx="48577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191000"/>
            <a:ext cx="9144000" cy="2438400"/>
          </a:xfrm>
        </p:spPr>
        <p:txBody>
          <a:bodyPr/>
          <a:lstStyle/>
          <a:p>
            <a:pPr eaLnBrk="1" hangingPunct="1"/>
            <a:r>
              <a:rPr lang="sr-Cyrl-CS" dirty="0" smtClean="0">
                <a:effectLst/>
                <a:latin typeface="Arial" charset="0"/>
              </a:rPr>
              <a:t>Коензим је ензима метил-трансфераза, учествује </a:t>
            </a:r>
            <a:r>
              <a:rPr lang="sr-Cyrl-CS" dirty="0" smtClean="0">
                <a:solidFill>
                  <a:srgbClr val="FFFF00"/>
                </a:solidFill>
                <a:effectLst/>
                <a:latin typeface="Arial" charset="0"/>
              </a:rPr>
              <a:t>у реакцијама МЕТИЛАЦИЈЕ</a:t>
            </a:r>
            <a:r>
              <a:rPr lang="sr-Latn-CS" dirty="0" smtClean="0">
                <a:effectLst/>
                <a:latin typeface="Arial" charset="0"/>
              </a:rPr>
              <a:t> </a:t>
            </a:r>
            <a:r>
              <a:rPr lang="sr-Cyrl-CS" dirty="0" smtClean="0">
                <a:effectLst/>
                <a:latin typeface="Arial" charset="0"/>
              </a:rPr>
              <a:t>када се метил група (-</a:t>
            </a:r>
            <a:r>
              <a:rPr lang="en-US" dirty="0" smtClean="0">
                <a:effectLst/>
                <a:latin typeface="Arial" charset="0"/>
              </a:rPr>
              <a:t>CH</a:t>
            </a:r>
            <a:r>
              <a:rPr lang="sr-Cyrl-CS" baseline="-25000" dirty="0" smtClean="0">
                <a:effectLst/>
                <a:latin typeface="Arial" charset="0"/>
              </a:rPr>
              <a:t>3</a:t>
            </a:r>
            <a:r>
              <a:rPr lang="sr-Cyrl-CS" dirty="0" smtClean="0">
                <a:effectLst/>
                <a:latin typeface="Arial" charset="0"/>
              </a:rPr>
              <a:t>) преноси на супстрат</a:t>
            </a:r>
            <a:r>
              <a:rPr lang="en-US" dirty="0" smtClean="0">
                <a:effectLst/>
                <a:latin typeface="Arial" charset="0"/>
              </a:rPr>
              <a:t> </a:t>
            </a:r>
            <a:r>
              <a:rPr lang="sr-Latn-CS" dirty="0" smtClean="0">
                <a:effectLst/>
                <a:latin typeface="Arial" charset="0"/>
              </a:rPr>
              <a:t>и везује се на атоме кисеоника или азота</a:t>
            </a:r>
          </a:p>
          <a:p>
            <a:pPr eaLnBrk="1" hangingPunct="1"/>
            <a:endParaRPr lang="en-US" dirty="0" smtClean="0">
              <a:effectLst/>
              <a:latin typeface="Arial" charset="0"/>
            </a:endParaRP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0" y="2286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4400">
                <a:solidFill>
                  <a:srgbClr val="FFFF00"/>
                </a:solidFill>
                <a:latin typeface="Arial" charset="0"/>
              </a:rPr>
              <a:t>S-adenozil metionin</a:t>
            </a:r>
            <a:r>
              <a:rPr lang="sr-Latn-CS" sz="4400">
                <a:solidFill>
                  <a:srgbClr val="FFFF00"/>
                </a:solidFill>
                <a:latin typeface="Arial" charset="0"/>
              </a:rPr>
              <a:t> (</a:t>
            </a:r>
            <a:r>
              <a:rPr lang="en-US" sz="4400">
                <a:solidFill>
                  <a:srgbClr val="FFFF00"/>
                </a:solidFill>
                <a:latin typeface="Arial" charset="0"/>
              </a:rPr>
              <a:t>S</a:t>
            </a:r>
            <a:r>
              <a:rPr lang="sr-Latn-CS" sz="4400">
                <a:solidFill>
                  <a:srgbClr val="FFFF00"/>
                </a:solidFill>
                <a:latin typeface="Arial" charset="0"/>
              </a:rPr>
              <a:t>АМ)</a:t>
            </a:r>
            <a:endParaRPr lang="en-US" sz="440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7543800" cy="29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БИОТИН  (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витамин Х</a:t>
            </a:r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600" smtClean="0">
                <a:effectLst/>
                <a:latin typeface="Arial" charset="0"/>
              </a:rPr>
              <a:t>Биотин је </a:t>
            </a:r>
            <a:r>
              <a:rPr lang="sr-Latn-CS" sz="2600" smtClean="0">
                <a:solidFill>
                  <a:srgbClr val="FFFF00"/>
                </a:solidFill>
                <a:effectLst/>
                <a:latin typeface="Arial" charset="0"/>
              </a:rPr>
              <a:t>ПРОСТЕТИЧНА ГРУПА</a:t>
            </a:r>
            <a:r>
              <a:rPr lang="sr-Cyrl-CS" sz="2600" smtClean="0">
                <a:effectLst/>
                <a:latin typeface="Arial" charset="0"/>
              </a:rPr>
              <a:t> карбоксилаза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600" smtClean="0">
                <a:effectLst/>
                <a:latin typeface="Arial" charset="0"/>
              </a:rPr>
              <a:t>Уз коришћење AT</a:t>
            </a:r>
            <a:r>
              <a:rPr lang="en-US" sz="2600" smtClean="0">
                <a:effectLst/>
                <a:latin typeface="Arial" charset="0"/>
              </a:rPr>
              <a:t>P</a:t>
            </a:r>
            <a:r>
              <a:rPr lang="sr-Cyrl-CS" sz="2600" smtClean="0">
                <a:effectLst/>
                <a:latin typeface="Arial" charset="0"/>
              </a:rPr>
              <a:t>, биотин реагује са бикарбонатом (</a:t>
            </a:r>
            <a:r>
              <a:rPr lang="en-US" sz="2600" smtClean="0">
                <a:effectLst/>
                <a:latin typeface="Arial" charset="0"/>
              </a:rPr>
              <a:t>HC</a:t>
            </a:r>
            <a:r>
              <a:rPr lang="sr-Cyrl-CS" sz="2600" smtClean="0">
                <a:effectLst/>
                <a:latin typeface="Arial" charset="0"/>
              </a:rPr>
              <a:t>О</a:t>
            </a:r>
            <a:r>
              <a:rPr lang="sr-Cyrl-CS" sz="2600" baseline="-25000" smtClean="0">
                <a:effectLst/>
                <a:latin typeface="Arial" charset="0"/>
              </a:rPr>
              <a:t>3</a:t>
            </a:r>
            <a:r>
              <a:rPr lang="sr-Cyrl-CS" sz="2600" baseline="30000" smtClean="0">
                <a:effectLst/>
                <a:latin typeface="Arial" charset="0"/>
              </a:rPr>
              <a:t>-</a:t>
            </a:r>
            <a:r>
              <a:rPr lang="sr-Cyrl-CS" sz="2600" smtClean="0">
                <a:effectLst/>
                <a:latin typeface="Arial" charset="0"/>
              </a:rPr>
              <a:t>) и настаје </a:t>
            </a:r>
            <a:r>
              <a:rPr lang="en-US" sz="2600" smtClean="0">
                <a:solidFill>
                  <a:srgbClr val="FFFF00"/>
                </a:solidFill>
                <a:effectLst/>
                <a:latin typeface="Arial" charset="0"/>
              </a:rPr>
              <a:t>N-</a:t>
            </a:r>
            <a:r>
              <a:rPr lang="sr-Cyrl-CS" sz="2600" smtClean="0">
                <a:solidFill>
                  <a:srgbClr val="FFFF00"/>
                </a:solidFill>
                <a:effectLst/>
                <a:latin typeface="Arial" charset="0"/>
              </a:rPr>
              <a:t>карбоксибиотин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600" smtClean="0">
                <a:effectLst/>
                <a:latin typeface="Arial" charset="0"/>
              </a:rPr>
              <a:t>Из настале, активне форме на супстрате се преноси </a:t>
            </a:r>
            <a:r>
              <a:rPr lang="en-US" sz="2600" smtClean="0">
                <a:effectLst/>
                <a:latin typeface="Arial" charset="0"/>
              </a:rPr>
              <a:t>C</a:t>
            </a:r>
            <a:r>
              <a:rPr lang="sr-Cyrl-CS" sz="2600" smtClean="0">
                <a:effectLst/>
                <a:latin typeface="Arial" charset="0"/>
              </a:rPr>
              <a:t>О</a:t>
            </a:r>
            <a:r>
              <a:rPr lang="sr-Cyrl-CS" sz="2600" baseline="-25000" smtClean="0">
                <a:effectLst/>
                <a:latin typeface="Arial" charset="0"/>
              </a:rPr>
              <a:t>2</a:t>
            </a:r>
            <a:r>
              <a:rPr lang="sr-Cyrl-CS" sz="2600" smtClean="0">
                <a:effectLst/>
                <a:latin typeface="Arial" charset="0"/>
              </a:rPr>
              <a:t> у облику карбоксилне групе</a:t>
            </a:r>
            <a:r>
              <a:rPr lang="en-US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95800"/>
            <a:ext cx="73152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 descr="biotin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5462588"/>
            <a:ext cx="1676400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biot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276600"/>
            <a:ext cx="30480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/>
          <a:lstStyle/>
          <a:p>
            <a:pPr eaLnBrk="1" hangingPunct="1"/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4</a:t>
            </a:r>
            <a:r>
              <a:rPr lang="sr-Latn-CS" sz="4000" b="0" u="sng" smtClean="0">
                <a:solidFill>
                  <a:srgbClr val="FFFF00"/>
                </a:solidFill>
                <a:effectLst/>
                <a:latin typeface="Arial" charset="0"/>
              </a:rPr>
              <a:t>. </a:t>
            </a:r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Коензими за пренос </a:t>
            </a:r>
            <a:r>
              <a:rPr lang="en-US" sz="4000" b="0" u="sng" smtClean="0">
                <a:solidFill>
                  <a:srgbClr val="FFFF00"/>
                </a:solidFill>
                <a:effectLst/>
                <a:latin typeface="Arial" charset="0"/>
              </a:rPr>
              <a:t>С</a:t>
            </a:r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2 и више остатака</a:t>
            </a:r>
            <a:r>
              <a:rPr lang="en-US" sz="4000" b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77200" cy="24384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Ови коензими омогућавају пренос група са два или више угљеникових (</a:t>
            </a:r>
            <a:r>
              <a:rPr lang="en-US" smtClean="0">
                <a:effectLst/>
                <a:latin typeface="Arial" charset="0"/>
              </a:rPr>
              <a:t>С</a:t>
            </a:r>
            <a:r>
              <a:rPr lang="sr-Cyrl-CS" smtClean="0">
                <a:effectLst/>
                <a:latin typeface="Arial" charset="0"/>
              </a:rPr>
              <a:t>) атома</a:t>
            </a:r>
            <a:endParaRPr lang="en-US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1000" smtClean="0"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То су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тиамин-пирофосфат (Т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PP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 и коензим А (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оА)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41988" name="Picture 4" descr="coenzyme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184650"/>
            <a:ext cx="35814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 descr="thiaminpyrophospha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724400"/>
            <a:ext cx="5181600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431925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Подела витамина према растворљивости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9916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mtClean="0">
                <a:effectLst/>
                <a:latin typeface="Arial" charset="0"/>
              </a:rPr>
              <a:t>Витамини су есенцијална органска једињења које организам није у могућности да створи сам</a:t>
            </a:r>
            <a:r>
              <a:rPr lang="en-US" smtClean="0">
                <a:effectLst/>
                <a:latin typeface="Arial" charset="0"/>
              </a:rPr>
              <a:t>,</a:t>
            </a:r>
            <a:r>
              <a:rPr lang="sr-Cyrl-CS" smtClean="0">
                <a:effectLst/>
                <a:latin typeface="Arial" charset="0"/>
              </a:rPr>
              <a:t> а ипак су му потребна у малим количинама за нормално одвијање метаболичких процеса</a:t>
            </a: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mtClean="0">
                <a:effectLst/>
                <a:latin typeface="Arial" charset="0"/>
              </a:rPr>
              <a:t>Витамини се по својој растворљивости деле на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две велике групе</a:t>
            </a:r>
            <a:r>
              <a:rPr lang="sr-Cyrl-CS" smtClean="0">
                <a:effectLst/>
                <a:latin typeface="Arial" charset="0"/>
              </a:rPr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Витамини </a:t>
            </a:r>
            <a:r>
              <a:rPr lang="sr-Cyrl-CS" smtClean="0">
                <a:solidFill>
                  <a:srgbClr val="00FFFF"/>
                </a:solidFill>
                <a:effectLst/>
                <a:latin typeface="Arial" charset="0"/>
              </a:rPr>
              <a:t>растворљиви </a:t>
            </a:r>
            <a:r>
              <a:rPr lang="sr-Cyrl-CS" b="1" smtClean="0">
                <a:solidFill>
                  <a:srgbClr val="00FFFF"/>
                </a:solidFill>
                <a:effectLst/>
                <a:latin typeface="Arial" charset="0"/>
              </a:rPr>
              <a:t>У ВОДИ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Витамини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растворљиви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у мастима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 (Д, Е, К и 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sr-Cyrl-CS" sz="4000" b="0" smtClean="0">
                <a:solidFill>
                  <a:srgbClr val="FFFF00"/>
                </a:solidFill>
                <a:effectLst/>
                <a:latin typeface="Arial" charset="0"/>
              </a:rPr>
              <a:t>ТИАМИН (анеурин) – витамин Б1</a:t>
            </a:r>
            <a:r>
              <a:rPr lang="en-U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9144000" cy="3429000"/>
          </a:xfrm>
        </p:spPr>
        <p:txBody>
          <a:bodyPr/>
          <a:lstStyle/>
          <a:p>
            <a:pPr eaLnBrk="1" hangingPunct="1"/>
            <a:r>
              <a:rPr lang="sr-Cyrl-CS" sz="2600" dirty="0" smtClean="0">
                <a:effectLst/>
                <a:latin typeface="Arial" charset="0"/>
              </a:rPr>
              <a:t>Тиамин је кондензациони производ пиримидина који је метиленским мостом спојен са прстеном тиазола</a:t>
            </a:r>
            <a:endParaRPr lang="en-US" sz="2600" dirty="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800" dirty="0" smtClean="0">
              <a:effectLst/>
              <a:latin typeface="Arial" charset="0"/>
            </a:endParaRPr>
          </a:p>
          <a:p>
            <a:pPr eaLnBrk="1" hangingPunct="1"/>
            <a:r>
              <a:rPr lang="sr-Cyrl-CS" sz="2600" b="1" dirty="0" smtClean="0">
                <a:solidFill>
                  <a:srgbClr val="FFFF00"/>
                </a:solidFill>
                <a:effectLst/>
                <a:latin typeface="Arial" charset="0"/>
              </a:rPr>
              <a:t>Тиамин пирофосфат - Т</a:t>
            </a:r>
            <a:r>
              <a:rPr lang="en-US" sz="2600" b="1" dirty="0" smtClean="0">
                <a:solidFill>
                  <a:srgbClr val="FFFF00"/>
                </a:solidFill>
                <a:effectLst/>
                <a:latin typeface="Arial" charset="0"/>
              </a:rPr>
              <a:t>PP</a:t>
            </a:r>
            <a:r>
              <a:rPr lang="sr-Cyrl-CS" sz="2600" dirty="0" smtClean="0">
                <a:solidFill>
                  <a:srgbClr val="FFFF00"/>
                </a:solidFill>
                <a:effectLst/>
                <a:latin typeface="Arial" charset="0"/>
              </a:rPr>
              <a:t> је активна коензимска форма</a:t>
            </a:r>
            <a:r>
              <a:rPr lang="sr-Cyrl-CS" sz="2600" dirty="0" smtClean="0">
                <a:effectLst/>
                <a:latin typeface="Arial" charset="0"/>
              </a:rPr>
              <a:t> овог витамина и он </a:t>
            </a:r>
            <a:r>
              <a:rPr lang="sr-Cyrl-CS" sz="2600" u="sng" dirty="0" smtClean="0">
                <a:effectLst/>
                <a:latin typeface="Arial" charset="0"/>
              </a:rPr>
              <a:t>настаје из тиамина и AT</a:t>
            </a:r>
            <a:r>
              <a:rPr lang="en-US" sz="2600" u="sng" dirty="0" smtClean="0">
                <a:effectLst/>
                <a:latin typeface="Arial" charset="0"/>
              </a:rPr>
              <a:t>P</a:t>
            </a:r>
            <a:r>
              <a:rPr lang="sr-Cyrl-CS" sz="2600" dirty="0" smtClean="0">
                <a:effectLst/>
                <a:latin typeface="Arial" charset="0"/>
              </a:rPr>
              <a:t> под дејством ензима тиамин-пиро-фосфотрансферазе</a:t>
            </a:r>
            <a:endParaRPr lang="sr-Latn-CS" sz="2600" dirty="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800" dirty="0" smtClean="0">
              <a:effectLst/>
              <a:latin typeface="Arial" charset="0"/>
            </a:endParaRPr>
          </a:p>
          <a:p>
            <a:pPr eaLnBrk="1" hangingPunct="1"/>
            <a:r>
              <a:rPr lang="sr-Latn-CS" sz="2600" dirty="0" smtClean="0">
                <a:effectLst/>
                <a:latin typeface="Arial" charset="0"/>
              </a:rPr>
              <a:t>Функционална компоненте</a:t>
            </a:r>
            <a:r>
              <a:rPr lang="sr-Latn-CS" sz="2800" dirty="0" smtClean="0">
                <a:effectLst/>
                <a:latin typeface="Arial" charset="0"/>
              </a:rPr>
              <a:t> Т</a:t>
            </a:r>
            <a:r>
              <a:rPr lang="en-US" sz="2800" dirty="0" smtClean="0">
                <a:effectLst/>
                <a:latin typeface="Arial" charset="0"/>
              </a:rPr>
              <a:t>PP</a:t>
            </a:r>
            <a:r>
              <a:rPr lang="sr-Latn-CS" sz="2800" dirty="0" smtClean="0">
                <a:effectLst/>
                <a:latin typeface="Arial" charset="0"/>
              </a:rPr>
              <a:t> је реактивни </a:t>
            </a:r>
            <a:r>
              <a:rPr lang="sr-Cyrl-RS" sz="2800" dirty="0" smtClean="0">
                <a:effectLst/>
                <a:latin typeface="Arial" charset="0"/>
              </a:rPr>
              <a:t>угљеник</a:t>
            </a:r>
            <a:r>
              <a:rPr lang="sr-Latn-CS" sz="2800" dirty="0" smtClean="0">
                <a:effectLst/>
                <a:latin typeface="Arial" charset="0"/>
              </a:rPr>
              <a:t> између сумпора и азота у тиазоловом прстену</a:t>
            </a:r>
            <a:endParaRPr lang="en-US" sz="2800" dirty="0" smtClean="0">
              <a:effectLst/>
              <a:latin typeface="Arial" charset="0"/>
            </a:endParaRP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914400"/>
            <a:ext cx="46482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915400" cy="2286000"/>
          </a:xfrm>
        </p:spPr>
        <p:txBody>
          <a:bodyPr/>
          <a:lstStyle/>
          <a:p>
            <a:pPr eaLnBrk="1" hangingPunct="1"/>
            <a:r>
              <a:rPr lang="sr-Latn-CS" sz="2600" smtClean="0">
                <a:effectLst/>
                <a:latin typeface="Arial" charset="0"/>
              </a:rPr>
              <a:t>Учествује </a:t>
            </a:r>
            <a:r>
              <a:rPr lang="sr-Latn-CS" sz="2600" u="sng" smtClean="0">
                <a:solidFill>
                  <a:srgbClr val="FFFF00"/>
                </a:solidFill>
                <a:effectLst/>
                <a:latin typeface="Arial" charset="0"/>
              </a:rPr>
              <a:t>у реакцијама преноса активисане алдехидне јединице</a:t>
            </a:r>
            <a:r>
              <a:rPr lang="sr-Latn-CS" sz="2600" smtClean="0">
                <a:effectLst/>
                <a:latin typeface="Arial" charset="0"/>
              </a:rPr>
              <a:t> код реакција: </a:t>
            </a:r>
          </a:p>
          <a:p>
            <a:pPr lvl="1" eaLnBrk="1" hangingPunct="1"/>
            <a:r>
              <a:rPr lang="sr-Latn-CS" sz="2600" smtClean="0">
                <a:effectLst/>
                <a:latin typeface="Arial" charset="0"/>
              </a:rPr>
              <a:t>оксидативне декарбоксилације алфа кето киселина </a:t>
            </a:r>
          </a:p>
          <a:p>
            <a:pPr lvl="1" eaLnBrk="1" hangingPunct="1"/>
            <a:r>
              <a:rPr lang="sr-Latn-CS" sz="2600" smtClean="0">
                <a:effectLst/>
                <a:latin typeface="Arial" charset="0"/>
              </a:rPr>
              <a:t>транскетолазних реакција</a:t>
            </a:r>
          </a:p>
          <a:p>
            <a:pPr lvl="1" eaLnBrk="1" hangingPunct="1">
              <a:buFont typeface="Wingdings" pitchFamily="2" charset="2"/>
              <a:buNone/>
            </a:pPr>
            <a:endParaRPr lang="sr-Latn-CS" sz="2600" smtClean="0">
              <a:effectLst/>
              <a:latin typeface="Arial" charset="0"/>
            </a:endParaRPr>
          </a:p>
          <a:p>
            <a:pPr eaLnBrk="1" hangingPunct="1"/>
            <a:endParaRPr lang="sr-Latn-CS" sz="260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4403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373380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6" descr="transketo TP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71750"/>
            <a:ext cx="3922713" cy="42862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  <p:pic>
        <p:nvPicPr>
          <p:cNvPr id="44037" name="Picture 7" descr="B1Funct TP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4921250"/>
            <a:ext cx="3003550" cy="19367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КОЕНЗИМ А (</a:t>
            </a:r>
            <a:r>
              <a:rPr lang="en-US" b="0" smtClean="0">
                <a:solidFill>
                  <a:srgbClr val="FFFF00"/>
                </a:solidFill>
                <a:effectLst/>
                <a:latin typeface="Arial" charset="0"/>
              </a:rPr>
              <a:t>C</a:t>
            </a:r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оА)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3276600"/>
          </a:xfrm>
        </p:spPr>
        <p:txBody>
          <a:bodyPr/>
          <a:lstStyle/>
          <a:p>
            <a:pPr eaLnBrk="1" hangingPunct="1"/>
            <a:r>
              <a:rPr lang="sr-Cyrl-CS" sz="2400" smtClean="0">
                <a:effectLst/>
                <a:latin typeface="Arial" charset="0"/>
              </a:rPr>
              <a:t>Коензим А (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оА) је витамински коензим значајан у </a:t>
            </a:r>
            <a:r>
              <a:rPr lang="sr-Cyrl-CS" sz="2400" smtClean="0">
                <a:solidFill>
                  <a:srgbClr val="FFFF00"/>
                </a:solidFill>
                <a:effectLst/>
                <a:latin typeface="Arial" charset="0"/>
              </a:rPr>
              <a:t>метаболизму ацетил- и ацил-остатака</a:t>
            </a:r>
            <a:endParaRPr lang="sr-Latn-CS" sz="24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8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оА везује ацетил</a:t>
            </a:r>
            <a:r>
              <a:rPr lang="sr-Latn-CS" sz="2400" smtClean="0">
                <a:effectLst/>
                <a:latin typeface="Arial" charset="0"/>
              </a:rPr>
              <a:t>-</a:t>
            </a:r>
            <a:r>
              <a:rPr lang="sr-Cyrl-CS" sz="2400" smtClean="0">
                <a:effectLst/>
                <a:latin typeface="Arial" charset="0"/>
              </a:rPr>
              <a:t> и ацил</a:t>
            </a:r>
            <a:r>
              <a:rPr lang="sr-Latn-CS" sz="2400" smtClean="0">
                <a:effectLst/>
                <a:latin typeface="Arial" charset="0"/>
              </a:rPr>
              <a:t>-</a:t>
            </a:r>
            <a:r>
              <a:rPr lang="sr-Cyrl-CS" sz="2400" smtClean="0">
                <a:effectLst/>
                <a:latin typeface="Arial" charset="0"/>
              </a:rPr>
              <a:t>остатке преко тио (-</a:t>
            </a:r>
            <a:r>
              <a:rPr lang="en-US" sz="2400" smtClean="0">
                <a:effectLst/>
                <a:latin typeface="Arial" charset="0"/>
              </a:rPr>
              <a:t>SH</a:t>
            </a:r>
            <a:r>
              <a:rPr lang="sr-Cyrl-CS" sz="2400" smtClean="0">
                <a:effectLst/>
                <a:latin typeface="Arial" charset="0"/>
              </a:rPr>
              <a:t>) групе, успоставља се енергијом богата </a:t>
            </a:r>
            <a:r>
              <a:rPr lang="sr-Cyrl-CS" sz="2400" b="1" smtClean="0">
                <a:effectLst/>
                <a:latin typeface="Arial" charset="0"/>
              </a:rPr>
              <a:t>тио-естарска веза</a:t>
            </a:r>
            <a:r>
              <a:rPr lang="sr-Cyrl-CS" sz="2400" smtClean="0">
                <a:effectLst/>
                <a:latin typeface="Arial" charset="0"/>
              </a:rPr>
              <a:t> и настају естри</a:t>
            </a:r>
            <a:r>
              <a:rPr lang="sr-Latn-CS" sz="2400" smtClean="0">
                <a:effectLst/>
                <a:latin typeface="Arial" charset="0"/>
              </a:rPr>
              <a:t>:</a:t>
            </a:r>
            <a:r>
              <a:rPr lang="sr-Cyrl-CS" sz="2400" smtClean="0">
                <a:effectLst/>
                <a:latin typeface="Arial" charset="0"/>
              </a:rPr>
              <a:t> ацетил-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оА односно ацил-</a:t>
            </a:r>
            <a:r>
              <a:rPr lang="en-US" sz="2400" smtClean="0">
                <a:effectLst/>
                <a:latin typeface="Arial" charset="0"/>
              </a:rPr>
              <a:t>C</a:t>
            </a:r>
            <a:r>
              <a:rPr lang="sr-Cyrl-CS" sz="2400" smtClean="0">
                <a:effectLst/>
                <a:latin typeface="Arial" charset="0"/>
              </a:rPr>
              <a:t>оА </a:t>
            </a:r>
            <a:endParaRPr lang="sr-Latn-CS" sz="24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800" smtClean="0">
              <a:effectLst/>
              <a:latin typeface="Arial" charset="0"/>
            </a:endParaRPr>
          </a:p>
          <a:p>
            <a:pPr eaLnBrk="1" hangingPunct="1"/>
            <a:r>
              <a:rPr lang="sr-Latn-CS" sz="2400" b="1" smtClean="0">
                <a:solidFill>
                  <a:srgbClr val="FFFF00"/>
                </a:solidFill>
                <a:effectLst/>
                <a:latin typeface="Arial" charset="0"/>
              </a:rPr>
              <a:t>ПАНТОТЕНСКА КИСЕЛИНА</a:t>
            </a:r>
            <a:r>
              <a:rPr lang="sr-Latn-CS" sz="2400" smtClean="0">
                <a:effectLst/>
                <a:latin typeface="Arial" charset="0"/>
              </a:rPr>
              <a:t> је витамин и састоји се од пантоинске киселине и </a:t>
            </a:r>
            <a:r>
              <a:rPr lang="el-GR" sz="2400" smtClean="0">
                <a:effectLst/>
                <a:latin typeface="Arial" charset="0"/>
              </a:rPr>
              <a:t>β</a:t>
            </a:r>
            <a:r>
              <a:rPr lang="sr-Latn-CS" sz="2400" smtClean="0">
                <a:effectLst/>
                <a:latin typeface="Arial" charset="0"/>
              </a:rPr>
              <a:t>-аланина</a:t>
            </a:r>
            <a:r>
              <a:rPr lang="en-US" sz="2400" smtClean="0">
                <a:effectLst/>
                <a:latin typeface="Arial" charset="0"/>
              </a:rPr>
              <a:t> </a:t>
            </a:r>
            <a:endParaRPr lang="sr-Cyrl-CS" sz="2400" smtClean="0">
              <a:effectLst/>
              <a:latin typeface="Arial" charset="0"/>
            </a:endParaRPr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460875"/>
            <a:ext cx="861060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8382000" cy="2133600"/>
          </a:xfrm>
        </p:spPr>
        <p:txBody>
          <a:bodyPr/>
          <a:lstStyle/>
          <a:p>
            <a:pPr eaLnBrk="1" hangingPunct="1"/>
            <a:r>
              <a:rPr lang="sr-Latn-CS" sz="2800" smtClean="0">
                <a:effectLst/>
                <a:latin typeface="Arial" charset="0"/>
              </a:rPr>
              <a:t>За настанак трансферног једињења ацетил/ацил-</a:t>
            </a:r>
            <a:r>
              <a:rPr lang="en-US" sz="2800" smtClean="0">
                <a:effectLst/>
                <a:latin typeface="Arial" charset="0"/>
              </a:rPr>
              <a:t>C</a:t>
            </a:r>
            <a:r>
              <a:rPr lang="sr-Latn-CS" sz="2800" smtClean="0">
                <a:effectLst/>
                <a:latin typeface="Arial" charset="0"/>
              </a:rPr>
              <a:t>оА важно је успостављање </a:t>
            </a:r>
            <a:r>
              <a:rPr lang="sr-Latn-CS" sz="2800" b="1" smtClean="0">
                <a:solidFill>
                  <a:srgbClr val="FFFF00"/>
                </a:solidFill>
                <a:effectLst/>
                <a:latin typeface="Arial" charset="0"/>
              </a:rPr>
              <a:t>тиоестарске везе</a:t>
            </a:r>
            <a:r>
              <a:rPr lang="sr-Latn-CS" sz="2800" smtClean="0">
                <a:effectLst/>
                <a:latin typeface="Arial" charset="0"/>
              </a:rPr>
              <a:t> између тиол групе цистеамина и карбоксилне групе угљеничног остатка</a:t>
            </a:r>
          </a:p>
        </p:txBody>
      </p:sp>
      <p:pic>
        <p:nvPicPr>
          <p:cNvPr id="460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78125"/>
            <a:ext cx="64770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5" descr="ace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362200"/>
            <a:ext cx="2590800" cy="19685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  <p:pic>
        <p:nvPicPr>
          <p:cNvPr id="46085" name="Picture 6" descr="acety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495800"/>
            <a:ext cx="2590800" cy="19812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/>
          <a:lstStyle/>
          <a:p>
            <a:pPr eaLnBrk="1" hangingPunct="1"/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5. Коензими за пренос специфичних једињења</a:t>
            </a:r>
            <a:r>
              <a:rPr lang="en-US" sz="4000" b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686800" cy="41148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Овој групи коензима припадају уридин-дифосфат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(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UDP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mtClean="0">
                <a:effectLst/>
                <a:latin typeface="Arial" charset="0"/>
              </a:rPr>
              <a:t> и цитидин-дифосфат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(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CDP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Уридин-дифосфат (</a:t>
            </a:r>
            <a:r>
              <a:rPr lang="sr-Latn-CS" smtClean="0">
                <a:effectLst/>
                <a:latin typeface="Arial" charset="0"/>
              </a:rPr>
              <a:t>UDP</a:t>
            </a:r>
            <a:r>
              <a:rPr lang="sr-Cyrl-CS" smtClean="0">
                <a:effectLst/>
                <a:latin typeface="Arial" charset="0"/>
              </a:rPr>
              <a:t>) је невитамински коензим који настаје разлагањем </a:t>
            </a:r>
            <a:r>
              <a:rPr lang="sr-Latn-CS" smtClean="0">
                <a:effectLst/>
                <a:latin typeface="Arial" charset="0"/>
              </a:rPr>
              <a:t>UTP</a:t>
            </a:r>
          </a:p>
          <a:p>
            <a:pPr eaLnBrk="1" hangingPunct="1">
              <a:buFont typeface="Wingdings" pitchFamily="2" charset="2"/>
              <a:buNone/>
            </a:pPr>
            <a:endParaRPr lang="sr-Cyrl-CS" sz="1200" smtClean="0"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Служи за пренос глукозе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-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у анаболичким процесима синтезе гликогена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2362200"/>
          </a:xfrm>
        </p:spPr>
        <p:txBody>
          <a:bodyPr/>
          <a:lstStyle/>
          <a:p>
            <a:pPr eaLnBrk="1" hangingPunct="1"/>
            <a:r>
              <a:rPr lang="sr-Latn-CS" u="sng" smtClean="0">
                <a:solidFill>
                  <a:srgbClr val="FFFF00"/>
                </a:solidFill>
                <a:effectLst/>
                <a:latin typeface="Arial" charset="0"/>
              </a:rPr>
              <a:t>UDP-глукоза</a:t>
            </a:r>
            <a:r>
              <a:rPr lang="sr-Latn-CS" smtClean="0">
                <a:effectLst/>
                <a:latin typeface="Arial" charset="0"/>
              </a:rPr>
              <a:t> је "енергијом богато" једињење која </a:t>
            </a:r>
            <a:r>
              <a:rPr lang="sr-Latn-CS" b="1" smtClean="0">
                <a:solidFill>
                  <a:srgbClr val="FFFF00"/>
                </a:solidFill>
                <a:effectLst/>
                <a:latin typeface="Arial" charset="0"/>
              </a:rPr>
              <a:t>ОМОГУЋАВА ЕГЗЕРГОНИ ТРАНСФЕР ОСТАТКА ГЛУКОЗЕ</a:t>
            </a:r>
            <a:r>
              <a:rPr lang="sr-Latn-CS" smtClean="0">
                <a:effectLst/>
                <a:latin typeface="Arial" charset="0"/>
              </a:rPr>
              <a:t> на гликоген или неко друго једињење (корак c)</a:t>
            </a:r>
          </a:p>
          <a:p>
            <a:pPr eaLnBrk="1" hangingPunct="1"/>
            <a:endParaRPr lang="sr-Latn-CS" smtClean="0">
              <a:effectLst/>
              <a:latin typeface="Arial" charset="0"/>
            </a:endParaRPr>
          </a:p>
        </p:txBody>
      </p:sp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19400"/>
            <a:ext cx="86106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991600" cy="25146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Цитидин-дифосфат (</a:t>
            </a:r>
            <a:r>
              <a:rPr lang="sr-Latn-CS" sz="2800" smtClean="0">
                <a:solidFill>
                  <a:srgbClr val="FFFF00"/>
                </a:solidFill>
                <a:effectLst/>
                <a:latin typeface="Arial" charset="0"/>
              </a:rPr>
              <a:t>CDP</a:t>
            </a:r>
            <a:r>
              <a:rPr lang="sr-Cyrl-CS" sz="2800" smtClean="0">
                <a:effectLst/>
                <a:latin typeface="Arial" charset="0"/>
              </a:rPr>
              <a:t>) је невитамински коензим који се користи за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ТРАНСФЕР ФОСФАТИДНЕ КИСЕЛИНЕ ИЛИ АЗОТНИХ БАЗА</a:t>
            </a:r>
            <a:r>
              <a:rPr lang="sr-Cyrl-CS" sz="2800" smtClean="0">
                <a:effectLst/>
                <a:latin typeface="Arial" charset="0"/>
              </a:rPr>
              <a:t> у процесу синтезе фосфолипида</a:t>
            </a:r>
            <a:r>
              <a:rPr lang="en-US" sz="2800" smtClean="0">
                <a:effectLst/>
                <a:latin typeface="Arial" charset="0"/>
              </a:rPr>
              <a:t> </a:t>
            </a:r>
            <a:endParaRPr lang="sr-Latn-CS" sz="28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900" smtClean="0">
              <a:effectLst/>
              <a:latin typeface="Arial" charset="0"/>
            </a:endParaRPr>
          </a:p>
          <a:p>
            <a:pPr eaLnBrk="1" hangingPunct="1"/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Неопходан је за активацију амино алкохола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холина</a:t>
            </a:r>
            <a:r>
              <a:rPr lang="sr-Cyrl-CS" sz="2800" smtClean="0">
                <a:effectLst/>
                <a:latin typeface="Arial" charset="0"/>
              </a:rPr>
              <a:t> приликом синтезе фосфолипида</a:t>
            </a:r>
            <a:endParaRPr lang="en-US" sz="2800" smtClean="0">
              <a:effectLst/>
              <a:latin typeface="Arial" charset="0"/>
            </a:endParaRPr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352800"/>
            <a:ext cx="815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52400"/>
            <a:ext cx="9144000" cy="1139825"/>
          </a:xfrm>
        </p:spPr>
        <p:txBody>
          <a:bodyPr/>
          <a:lstStyle/>
          <a:p>
            <a:pPr eaLnBrk="1" hangingPunct="1"/>
            <a:r>
              <a:rPr lang="sr-Cyrl-CS" sz="4000" b="0" u="sng" smtClean="0">
                <a:solidFill>
                  <a:srgbClr val="FFFF00"/>
                </a:solidFill>
                <a:effectLst/>
                <a:latin typeface="Arial" charset="0"/>
              </a:rPr>
              <a:t>6. Коензими за пренос специфичних хемијских група</a:t>
            </a:r>
            <a:r>
              <a:rPr lang="en-US" sz="4000" b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9154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CS" sz="2200" b="1" smtClean="0">
                <a:solidFill>
                  <a:srgbClr val="FFFF00"/>
                </a:solidFill>
                <a:effectLst/>
                <a:latin typeface="Arial" charset="0"/>
              </a:rPr>
              <a:t>ПИРИДОКСИН – витамин Б6</a:t>
            </a:r>
            <a:r>
              <a:rPr lang="en-US" sz="2200" smtClean="0">
                <a:effectLst/>
                <a:latin typeface="Arial" charset="0"/>
              </a:rPr>
              <a:t> </a:t>
            </a:r>
            <a:endParaRPr lang="sr-Cyrl-CS" sz="2200" smtClean="0">
              <a:effectLst/>
              <a:latin typeface="Arial" charset="0"/>
            </a:endParaRPr>
          </a:p>
          <a:p>
            <a:pPr eaLnBrk="1" hangingPunct="1"/>
            <a:r>
              <a:rPr lang="sr-Cyrl-CS" sz="2200" smtClean="0">
                <a:effectLst/>
                <a:latin typeface="Arial" charset="0"/>
              </a:rPr>
              <a:t>Обухвата три слична деривата пиридина – </a:t>
            </a:r>
            <a:r>
              <a:rPr lang="sr-Cyrl-CS" sz="2200" b="1" smtClean="0">
                <a:effectLst/>
                <a:latin typeface="Arial" charset="0"/>
              </a:rPr>
              <a:t>пиридоксин, пиридоксал</a:t>
            </a:r>
            <a:r>
              <a:rPr lang="sr-Cyrl-CS" sz="2200" smtClean="0">
                <a:effectLst/>
                <a:latin typeface="Arial" charset="0"/>
              </a:rPr>
              <a:t> </a:t>
            </a:r>
            <a:r>
              <a:rPr lang="sr-Latn-CS" sz="2200" smtClean="0">
                <a:effectLst/>
                <a:latin typeface="Arial" charset="0"/>
              </a:rPr>
              <a:t> </a:t>
            </a:r>
            <a:r>
              <a:rPr lang="sr-Cyrl-CS" sz="2200" smtClean="0">
                <a:effectLst/>
                <a:latin typeface="Arial" charset="0"/>
              </a:rPr>
              <a:t>и </a:t>
            </a:r>
            <a:r>
              <a:rPr lang="sr-Cyrl-CS" sz="2200" b="1" smtClean="0">
                <a:effectLst/>
                <a:latin typeface="Arial" charset="0"/>
              </a:rPr>
              <a:t>пиридоксамин</a:t>
            </a:r>
            <a:endParaRPr lang="sr-Latn-CS" sz="2200" b="1" smtClean="0">
              <a:effectLst/>
              <a:latin typeface="Arial" charset="0"/>
            </a:endParaRPr>
          </a:p>
          <a:p>
            <a:pPr eaLnBrk="1" hangingPunct="1"/>
            <a:endParaRPr lang="sr-Latn-CS" sz="2200" smtClean="0">
              <a:effectLst/>
              <a:latin typeface="Arial" charset="0"/>
            </a:endParaRPr>
          </a:p>
          <a:p>
            <a:pPr eaLnBrk="1" hangingPunct="1"/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2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1400" smtClean="0">
              <a:effectLst/>
              <a:latin typeface="Arial" charset="0"/>
            </a:endParaRPr>
          </a:p>
          <a:p>
            <a:pPr eaLnBrk="1" hangingPunct="1"/>
            <a:r>
              <a:rPr lang="sr-Cyrl-CS" sz="2200" smtClean="0">
                <a:effectLst/>
                <a:latin typeface="Arial" charset="0"/>
              </a:rPr>
              <a:t>Као коензими активни су само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пиридоксал-фосфат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(</a:t>
            </a:r>
            <a:r>
              <a:rPr lang="sr-Latn-CS" sz="2800" b="1" smtClean="0">
                <a:solidFill>
                  <a:srgbClr val="FFFF00"/>
                </a:solidFill>
                <a:effectLst/>
                <a:latin typeface="Arial" charset="0"/>
              </a:rPr>
              <a:t>PLP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) и пиридоксамин-фосфат</a:t>
            </a:r>
            <a:endParaRPr lang="en-US" sz="2800" smtClean="0"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50180" name="Picture 4" descr="pyridox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81400"/>
            <a:ext cx="2286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pyridox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505200"/>
            <a:ext cx="2209800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pyridoxam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505200"/>
            <a:ext cx="22860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0"/>
            <a:ext cx="89154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smtClean="0">
                <a:effectLst/>
                <a:latin typeface="Arial" charset="0"/>
              </a:rPr>
              <a:t>Карактеристика пиридоксал фосфата је да се за свој апоензим везује помоћу </a:t>
            </a: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Шифове базе</a:t>
            </a:r>
            <a:r>
              <a:rPr lang="sr-Cyrl-CS" sz="2800" smtClean="0">
                <a:effectLst/>
                <a:latin typeface="Arial" charset="0"/>
              </a:rPr>
              <a:t> што је битно за његову коензимску функцију у реакцијама</a:t>
            </a:r>
            <a:r>
              <a:rPr lang="sr-Latn-CS" sz="2800" smtClean="0">
                <a:effectLst/>
                <a:latin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трансаминације</a:t>
            </a:r>
            <a:r>
              <a:rPr lang="sr-Cyrl-CS" sz="2800" smtClean="0">
                <a:effectLst/>
                <a:latin typeface="Arial" charset="0"/>
              </a:rPr>
              <a:t> (за пренос амино групе: -</a:t>
            </a:r>
            <a:r>
              <a:rPr lang="en-US" sz="2800" smtClean="0">
                <a:effectLst/>
                <a:latin typeface="Arial" charset="0"/>
              </a:rPr>
              <a:t>NH</a:t>
            </a:r>
            <a:r>
              <a:rPr lang="sr-Cyrl-CS" sz="2800" baseline="-25000" smtClean="0">
                <a:effectLst/>
                <a:latin typeface="Arial" charset="0"/>
              </a:rPr>
              <a:t>2</a:t>
            </a:r>
            <a:r>
              <a:rPr lang="sr-Cyrl-CS" sz="2800" smtClean="0">
                <a:effectLst/>
                <a:latin typeface="Arial" charset="0"/>
              </a:rPr>
              <a:t>) и </a:t>
            </a:r>
            <a:endParaRPr lang="sr-Latn-CS" sz="28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декарбоксилације</a:t>
            </a:r>
            <a:r>
              <a:rPr lang="sr-Cyrl-CS" sz="2800" smtClean="0">
                <a:effectLst/>
                <a:latin typeface="Arial" charset="0"/>
              </a:rPr>
              <a:t> (за пренос </a:t>
            </a:r>
            <a:r>
              <a:rPr lang="sr-Latn-CS" sz="2800" smtClean="0">
                <a:effectLst/>
                <a:latin typeface="Arial" charset="0"/>
              </a:rPr>
              <a:t>C</a:t>
            </a:r>
            <a:r>
              <a:rPr lang="sr-Cyrl-CS" sz="2800" smtClean="0">
                <a:effectLst/>
                <a:latin typeface="Arial" charset="0"/>
              </a:rPr>
              <a:t>1 група)</a:t>
            </a:r>
            <a:r>
              <a:rPr lang="en-US" sz="2800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51203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19400"/>
            <a:ext cx="342900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7" descr="pyridoxalphospha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724400"/>
            <a:ext cx="3429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8" descr="b6 izvor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819400"/>
            <a:ext cx="48768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763000" cy="1431925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ВИТАМИН Ц или АСКОРБИНСКА КИСЕЛИНА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686800" cy="4724400"/>
          </a:xfrm>
        </p:spPr>
        <p:txBody>
          <a:bodyPr/>
          <a:lstStyle/>
          <a:p>
            <a:pPr eaLnBrk="1" hangingPunct="1"/>
            <a:r>
              <a:rPr lang="sr-Cyrl-CS" sz="2000" smtClean="0">
                <a:effectLst/>
                <a:latin typeface="Arial" charset="0"/>
              </a:rPr>
              <a:t>Делује као </a:t>
            </a:r>
            <a:r>
              <a:rPr lang="sr-Cyrl-CS" sz="2000" b="1" smtClean="0">
                <a:effectLst/>
                <a:latin typeface="Arial" charset="0"/>
              </a:rPr>
              <a:t>антиоксидант</a:t>
            </a:r>
            <a:r>
              <a:rPr lang="sr-Cyrl-CS" sz="2000" smtClean="0">
                <a:effectLst/>
                <a:latin typeface="Arial" charset="0"/>
              </a:rPr>
              <a:t> и тако обезбеђује неспецифичну зашт</a:t>
            </a:r>
            <a:r>
              <a:rPr lang="en-US" sz="2000" smtClean="0">
                <a:effectLst/>
                <a:latin typeface="Arial" charset="0"/>
              </a:rPr>
              <a:t>и</a:t>
            </a:r>
            <a:r>
              <a:rPr lang="sr-Cyrl-CS" sz="2000" smtClean="0">
                <a:effectLst/>
                <a:latin typeface="Arial" charset="0"/>
              </a:rPr>
              <a:t>ту од оксидативног оштећења</a:t>
            </a:r>
            <a:endParaRPr lang="sr-Latn-CS" sz="20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/>
            <a:r>
              <a:rPr lang="sr-Cyrl-CS" sz="2000" smtClean="0">
                <a:effectLst/>
                <a:latin typeface="Arial" charset="0"/>
              </a:rPr>
              <a:t>Коензим је за бројне монооксигеназе и диоксигеназе</a:t>
            </a:r>
            <a:r>
              <a:rPr lang="en-US" sz="2000" smtClean="0">
                <a:effectLst/>
                <a:latin typeface="Arial" charset="0"/>
              </a:rPr>
              <a:t> </a:t>
            </a:r>
            <a:endParaRPr lang="sr-Latn-CS" sz="20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2000" smtClean="0">
              <a:effectLst/>
              <a:latin typeface="Arial" charset="0"/>
            </a:endParaRPr>
          </a:p>
          <a:p>
            <a:pPr eaLnBrk="1" hangingPunct="1"/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Аскорбинска киселина </a:t>
            </a:r>
            <a:r>
              <a:rPr lang="sr-Latn-CS" sz="2000" smtClean="0">
                <a:solidFill>
                  <a:srgbClr val="FFFF00"/>
                </a:solidFill>
                <a:effectLst/>
                <a:latin typeface="Arial" charset="0"/>
              </a:rPr>
              <a:t>има улоге</a:t>
            </a:r>
            <a:r>
              <a:rPr lang="sr-Cyrl-CS" sz="2000" smtClean="0">
                <a:solidFill>
                  <a:srgbClr val="FFFF00"/>
                </a:solidFill>
                <a:effectLst/>
                <a:latin typeface="Arial" charset="0"/>
              </a:rPr>
              <a:t> у</a:t>
            </a:r>
            <a:r>
              <a:rPr lang="sr-Latn-CS" sz="2000" smtClean="0">
                <a:solidFill>
                  <a:srgbClr val="FFFF00"/>
                </a:solidFill>
                <a:effectLst/>
                <a:latin typeface="Arial" charset="0"/>
              </a:rPr>
              <a:t>:</a:t>
            </a:r>
            <a:r>
              <a:rPr lang="sr-Cyrl-CS" sz="2000" smtClean="0">
                <a:effectLst/>
                <a:latin typeface="Arial" charset="0"/>
              </a:rPr>
              <a:t> </a:t>
            </a:r>
            <a:r>
              <a:rPr lang="sr-Latn-CS" sz="2000" smtClean="0">
                <a:effectLst/>
                <a:latin typeface="Arial" charset="0"/>
              </a:rPr>
              <a:t>	</a:t>
            </a:r>
          </a:p>
          <a:p>
            <a:pPr lvl="1" eaLnBrk="1" hangingPunct="1"/>
            <a:r>
              <a:rPr lang="sr-Latn-CS" sz="2000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хидроксилациј</a:t>
            </a:r>
            <a:r>
              <a:rPr lang="sr-Latn-CS" sz="2000" smtClean="0">
                <a:effectLst/>
                <a:latin typeface="Arial" charset="0"/>
              </a:rPr>
              <a:t>и</a:t>
            </a:r>
            <a:r>
              <a:rPr lang="sr-Cyrl-CS" sz="2000" smtClean="0">
                <a:effectLst/>
                <a:latin typeface="Arial" charset="0"/>
              </a:rPr>
              <a:t> пролина и лизина током</a:t>
            </a:r>
            <a:r>
              <a:rPr lang="sr-Latn-CS" sz="2000" smtClean="0">
                <a:effectLst/>
                <a:latin typeface="Arial" charset="0"/>
              </a:rPr>
              <a:t> </a:t>
            </a:r>
            <a:r>
              <a:rPr lang="sr-Cyrl-CS" sz="2000" smtClean="0">
                <a:effectLst/>
                <a:latin typeface="Arial" charset="0"/>
              </a:rPr>
              <a:t>биосинтезе колагена</a:t>
            </a:r>
            <a:r>
              <a:rPr lang="sr-Latn-CS" sz="2000" smtClean="0">
                <a:effectLst/>
                <a:latin typeface="Arial" charset="0"/>
              </a:rPr>
              <a:t>	</a:t>
            </a:r>
          </a:p>
          <a:p>
            <a:pPr lvl="1" eaLnBrk="1" hangingPunct="1"/>
            <a:r>
              <a:rPr lang="sr-Cyrl-CS" sz="2000" smtClean="0">
                <a:effectLst/>
                <a:latin typeface="Arial" charset="0"/>
              </a:rPr>
              <a:t>синтези катехоламина</a:t>
            </a:r>
            <a:endParaRPr lang="sr-Latn-CS" sz="20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000" smtClean="0">
                <a:effectLst/>
                <a:latin typeface="Arial" charset="0"/>
              </a:rPr>
              <a:t>ситнези жучних соли </a:t>
            </a:r>
            <a:endParaRPr lang="sr-Latn-CS" sz="20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000" smtClean="0">
                <a:effectLst/>
                <a:latin typeface="Arial" charset="0"/>
              </a:rPr>
              <a:t>разградњи тирозина</a:t>
            </a:r>
            <a:endParaRPr lang="en-US" sz="2000" smtClean="0">
              <a:effectLst/>
              <a:latin typeface="Arial" charset="0"/>
            </a:endParaRPr>
          </a:p>
        </p:txBody>
      </p:sp>
      <p:pic>
        <p:nvPicPr>
          <p:cNvPr id="52228" name="Picture 4" descr="ascorbicac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267200"/>
            <a:ext cx="2895600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431925"/>
          </a:xfrm>
        </p:spPr>
        <p:txBody>
          <a:bodyPr/>
          <a:lstStyle/>
          <a:p>
            <a:pPr eaLnBrk="1" hangingPunct="1"/>
            <a:r>
              <a:rPr lang="sr-Latn-CS" u="sng" smtClean="0">
                <a:solidFill>
                  <a:srgbClr val="00FFFF"/>
                </a:solidFill>
                <a:effectLst/>
                <a:latin typeface="Arial" charset="0"/>
              </a:rPr>
              <a:t>Витамини растворљиви у води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458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Иако су по својој хемијској структури ови витамини врло различити</a:t>
            </a:r>
            <a:r>
              <a:rPr lang="en-US" smtClean="0">
                <a:effectLst/>
                <a:latin typeface="Arial" charset="0"/>
              </a:rPr>
              <a:t>,</a:t>
            </a:r>
            <a:r>
              <a:rPr lang="sr-Cyrl-CS" smtClean="0">
                <a:effectLst/>
                <a:latin typeface="Arial" charset="0"/>
              </a:rPr>
              <a:t> њихова заједничка карактеристика је да су то </a:t>
            </a:r>
            <a:r>
              <a:rPr lang="sr-Cyrl-CS" b="1" smtClean="0">
                <a:solidFill>
                  <a:srgbClr val="00FFFF"/>
                </a:solidFill>
                <a:effectLst/>
                <a:latin typeface="Arial" charset="0"/>
              </a:rPr>
              <a:t>ПОЛАРНИ МОЛЕКУЛИ</a:t>
            </a:r>
            <a:r>
              <a:rPr lang="sr-Cyrl-CS" smtClean="0">
                <a:effectLst/>
                <a:latin typeface="Arial" charset="0"/>
              </a:rPr>
              <a:t> и као такви су растворљиви у води</a:t>
            </a:r>
            <a:endParaRPr lang="en-U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effectLst/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Због своје </a:t>
            </a:r>
            <a:r>
              <a:rPr lang="sr-Cyrl-CS" smtClean="0">
                <a:solidFill>
                  <a:srgbClr val="00FFFF"/>
                </a:solidFill>
                <a:effectLst/>
                <a:latin typeface="Arial" charset="0"/>
              </a:rPr>
              <a:t>хидросолубилности</a:t>
            </a:r>
            <a:r>
              <a:rPr lang="sr-Cyrl-CS" smtClean="0">
                <a:effectLst/>
                <a:latin typeface="Arial" charset="0"/>
              </a:rPr>
              <a:t> витамини Б комплекса и витамин Ц </a:t>
            </a:r>
            <a:r>
              <a:rPr lang="sr-Cyrl-CS" smtClean="0">
                <a:solidFill>
                  <a:srgbClr val="00FFFF"/>
                </a:solidFill>
                <a:effectLst/>
                <a:latin typeface="Arial" charset="0"/>
              </a:rPr>
              <a:t>немају стабилну форму за депоновање</a:t>
            </a:r>
            <a:r>
              <a:rPr lang="sr-Cyrl-CS" smtClean="0">
                <a:effectLst/>
                <a:latin typeface="Arial" charset="0"/>
              </a:rPr>
              <a:t> и због тога се морају уносити храном</a:t>
            </a:r>
            <a:endParaRPr lang="en-US" smtClean="0"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686800" cy="60960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Редукована форма коензима је релативно снажна киселина и може да формира соли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аскорбате</a:t>
            </a:r>
            <a:r>
              <a:rPr lang="sr-Cyrl-CS" smtClean="0">
                <a:effectLst/>
                <a:latin typeface="Arial" charset="0"/>
              </a:rPr>
              <a:t>, а оксидовани облик је означен као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дехидроаскорбинска киселина</a:t>
            </a:r>
            <a:r>
              <a:rPr lang="en-US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5325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3" y="2362200"/>
            <a:ext cx="5957887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967288"/>
            <a:ext cx="3870325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04800"/>
            <a:ext cx="9144000" cy="1431925"/>
          </a:xfrm>
        </p:spPr>
        <p:txBody>
          <a:bodyPr/>
          <a:lstStyle/>
          <a:p>
            <a:pPr eaLnBrk="1" hangingPunct="1"/>
            <a:r>
              <a:rPr lang="sr-Latn-CS" b="0" u="sng" smtClean="0">
                <a:solidFill>
                  <a:srgbClr val="FFFF00"/>
                </a:solidFill>
                <a:effectLst/>
                <a:latin typeface="Arial" charset="0"/>
              </a:rPr>
              <a:t>Витамини растворљиви у мастима – липосолубилни витамини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64008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2800" smtClean="0">
              <a:effectLst/>
              <a:latin typeface="Arial" charset="0"/>
            </a:endParaRP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Липосолубилни витамини су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неполарни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, </a:t>
            </a:r>
            <a:r>
              <a:rPr lang="sr-Cyrl-CS" sz="2800" b="1" smtClean="0">
                <a:solidFill>
                  <a:srgbClr val="FFFF00"/>
                </a:solidFill>
                <a:effectLst/>
                <a:latin typeface="Arial" charset="0"/>
              </a:rPr>
              <a:t>хидрофобни</a:t>
            </a:r>
            <a:r>
              <a:rPr lang="sr-Cyrl-CS" sz="2800" smtClean="0">
                <a:effectLst/>
                <a:latin typeface="Arial" charset="0"/>
              </a:rPr>
              <a:t> молекули и сви су деривати изопрена</a:t>
            </a:r>
            <a:endParaRPr lang="sr-Latn-CS" sz="28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z="1600" smtClean="0">
              <a:effectLst/>
              <a:latin typeface="Arial" charset="0"/>
            </a:endParaRP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У ову групу витамина убрајамо:</a:t>
            </a: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Витамин  </a:t>
            </a:r>
            <a:r>
              <a:rPr lang="en-US" sz="2400" b="1" smtClean="0">
                <a:effectLst/>
                <a:latin typeface="Arial" charset="0"/>
              </a:rPr>
              <a:t>Д</a:t>
            </a:r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Витамин</a:t>
            </a:r>
            <a:r>
              <a:rPr lang="en-US" sz="2400" smtClean="0">
                <a:effectLst/>
                <a:latin typeface="Arial" charset="0"/>
              </a:rPr>
              <a:t>  </a:t>
            </a:r>
            <a:r>
              <a:rPr lang="en-US" sz="2400" b="1" smtClean="0">
                <a:effectLst/>
                <a:latin typeface="Arial" charset="0"/>
              </a:rPr>
              <a:t>Е</a:t>
            </a:r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Витамин</a:t>
            </a:r>
            <a:r>
              <a:rPr lang="en-US" sz="2400" smtClean="0">
                <a:effectLst/>
                <a:latin typeface="Arial" charset="0"/>
              </a:rPr>
              <a:t>  </a:t>
            </a:r>
            <a:r>
              <a:rPr lang="en-US" sz="2400" b="1" smtClean="0">
                <a:effectLst/>
                <a:latin typeface="Arial" charset="0"/>
              </a:rPr>
              <a:t>К</a:t>
            </a:r>
            <a:endParaRPr lang="sr-Cyrl-CS" sz="2400" smtClean="0">
              <a:effectLst/>
              <a:latin typeface="Arial" charset="0"/>
            </a:endParaRPr>
          </a:p>
          <a:p>
            <a:pPr lvl="1" eaLnBrk="1" hangingPunct="1"/>
            <a:r>
              <a:rPr lang="sr-Cyrl-CS" sz="2400" smtClean="0">
                <a:effectLst/>
                <a:latin typeface="Arial" charset="0"/>
              </a:rPr>
              <a:t>Витамин  </a:t>
            </a:r>
            <a:r>
              <a:rPr lang="en-US" sz="2400" b="1" smtClean="0">
                <a:effectLst/>
                <a:latin typeface="Arial" charset="0"/>
              </a:rPr>
              <a:t>А</a:t>
            </a:r>
          </a:p>
        </p:txBody>
      </p:sp>
      <p:pic>
        <p:nvPicPr>
          <p:cNvPr id="54276" name="Picture 4" descr="hom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657600"/>
            <a:ext cx="2971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ВИТАМИН А – Ретинол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, аксерофтол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2667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1000" smtClean="0">
              <a:solidFill>
                <a:srgbClr val="0000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Ретинал</a:t>
            </a:r>
            <a:r>
              <a:rPr lang="sr-Cyrl-CS" smtClean="0">
                <a:effectLst/>
                <a:latin typeface="Arial" charset="0"/>
              </a:rPr>
              <a:t> је укључен у визуелне процесе као пигмент хромопротеина родопсина</a:t>
            </a:r>
            <a:r>
              <a:rPr lang="en-US" smtClean="0">
                <a:effectLst/>
                <a:latin typeface="Arial" charset="0"/>
              </a:rPr>
              <a:t> </a:t>
            </a:r>
            <a:endParaRPr lang="sr-Cyrl-CS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Ретиноична киселина</a:t>
            </a:r>
            <a:r>
              <a:rPr lang="sr-Cyrl-CS" smtClean="0">
                <a:effectLst/>
                <a:latin typeface="Arial" charset="0"/>
              </a:rPr>
              <a:t> као и сви стероидни хормони утиче на транскрипцију гена у једру ћелије</a:t>
            </a:r>
            <a:r>
              <a:rPr lang="en-US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55300" name="Picture 4" descr="alltransreti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33800"/>
            <a:ext cx="24384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12725" y="4832350"/>
            <a:ext cx="1680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dirty="0" smtClean="0">
                <a:latin typeface="Tahoma" pitchFamily="34" charset="0"/>
              </a:rPr>
              <a:t>Trans-</a:t>
            </a:r>
            <a:r>
              <a:rPr lang="sr-Cyrl-RS" dirty="0" smtClean="0">
                <a:latin typeface="Tahoma" pitchFamily="34" charset="0"/>
              </a:rPr>
              <a:t>ретинал</a:t>
            </a:r>
            <a:endParaRPr lang="en-US" dirty="0">
              <a:latin typeface="Tahoma" pitchFamily="34" charset="0"/>
            </a:endParaRPr>
          </a:p>
        </p:txBody>
      </p:sp>
      <p:pic>
        <p:nvPicPr>
          <p:cNvPr id="55302" name="Picture 6" descr="cisret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733800"/>
            <a:ext cx="1828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3139281" y="4756150"/>
            <a:ext cx="1428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dirty="0" smtClean="0">
                <a:latin typeface="Tahoma" pitchFamily="34" charset="0"/>
              </a:rPr>
              <a:t>Cis-</a:t>
            </a:r>
            <a:r>
              <a:rPr lang="sr-Cyrl-RS" dirty="0" smtClean="0">
                <a:latin typeface="Tahoma" pitchFamily="34" charset="0"/>
              </a:rPr>
              <a:t>ретинал</a:t>
            </a:r>
            <a:endParaRPr lang="en-US" dirty="0">
              <a:latin typeface="Tahoma" pitchFamily="34" charset="0"/>
            </a:endParaRPr>
          </a:p>
        </p:txBody>
      </p:sp>
      <p:pic>
        <p:nvPicPr>
          <p:cNvPr id="55304" name="Picture 8" descr="retin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733800"/>
            <a:ext cx="2667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5618956" y="4756149"/>
            <a:ext cx="1053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RS" dirty="0" smtClean="0">
                <a:latin typeface="Tahoma" pitchFamily="34" charset="0"/>
              </a:rPr>
              <a:t>Ретинол</a:t>
            </a:r>
            <a:endParaRPr lang="en-US" dirty="0">
              <a:latin typeface="Tahoma" pitchFamily="34" charset="0"/>
            </a:endParaRPr>
          </a:p>
        </p:txBody>
      </p:sp>
      <p:pic>
        <p:nvPicPr>
          <p:cNvPr id="55306" name="Picture 10" descr="retinoic aci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5638800"/>
            <a:ext cx="3200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7" name="Text Box 11"/>
          <p:cNvSpPr txBox="1">
            <a:spLocks noChangeArrowheads="1"/>
          </p:cNvSpPr>
          <p:nvPr/>
        </p:nvSpPr>
        <p:spPr bwMode="auto">
          <a:xfrm>
            <a:off x="3489325" y="5975350"/>
            <a:ext cx="2486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RS" dirty="0" smtClean="0">
                <a:latin typeface="Tahoma" pitchFamily="34" charset="0"/>
              </a:rPr>
              <a:t>Ретиноична киселина</a:t>
            </a:r>
            <a:endParaRPr lang="en-US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2400" y="304800"/>
            <a:ext cx="8991600" cy="685800"/>
          </a:xfrm>
        </p:spPr>
        <p:txBody>
          <a:bodyPr/>
          <a:lstStyle/>
          <a:p>
            <a:pPr eaLnBrk="1" hangingPunct="1"/>
            <a:r>
              <a:rPr lang="sr-Latn-CS" sz="4000" b="0" smtClean="0">
                <a:solidFill>
                  <a:srgbClr val="FFFF00"/>
                </a:solidFill>
                <a:effectLst/>
                <a:latin typeface="Arial" charset="0"/>
              </a:rPr>
              <a:t>ВИТАМИН Д  - калциол, холекалциферол</a:t>
            </a:r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867400"/>
          </a:xfrm>
        </p:spPr>
        <p:txBody>
          <a:bodyPr/>
          <a:lstStyle/>
          <a:p>
            <a:pPr eaLnBrk="1" hangingPunct="1"/>
            <a:r>
              <a:rPr lang="sr-Cyrl-CS" sz="3000" smtClean="0">
                <a:effectLst/>
                <a:latin typeface="Arial" charset="0"/>
              </a:rPr>
              <a:t>Витамин Д је прекурсор хормона калцитриола (1,25-дихидро-холекалциферола), који заједно са паратхормоном и калцитонином </a:t>
            </a:r>
            <a:r>
              <a:rPr lang="sr-Cyrl-CS" sz="3000" smtClean="0">
                <a:solidFill>
                  <a:srgbClr val="FFFF00"/>
                </a:solidFill>
                <a:effectLst/>
                <a:latin typeface="Arial" charset="0"/>
              </a:rPr>
              <a:t>учествује у регулацији метаболизма калцијума</a:t>
            </a:r>
            <a:endParaRPr lang="sr-Latn-CS" sz="3000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effectLst/>
                <a:latin typeface="Arial" charset="0"/>
              </a:rPr>
              <a:t> </a:t>
            </a:r>
            <a:endParaRPr lang="sr-Latn-CS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smtClean="0">
              <a:effectLst/>
              <a:latin typeface="Arial" charset="0"/>
            </a:endParaRPr>
          </a:p>
          <a:p>
            <a:pPr eaLnBrk="1" hangingPunct="1"/>
            <a:r>
              <a:rPr lang="sr-Cyrl-CS" sz="3000" smtClean="0">
                <a:effectLst/>
                <a:latin typeface="Arial" charset="0"/>
              </a:rPr>
              <a:t>Витамин Д се </a:t>
            </a:r>
            <a:r>
              <a:rPr lang="sr-Cyrl-CS" sz="3000" smtClean="0">
                <a:solidFill>
                  <a:srgbClr val="FFFF00"/>
                </a:solidFill>
                <a:effectLst/>
                <a:latin typeface="Arial" charset="0"/>
              </a:rPr>
              <a:t>може синтетисати у кожи од 7-дехидрохолестерола</a:t>
            </a:r>
            <a:r>
              <a:rPr lang="sr-Cyrl-CS" sz="3000" smtClean="0">
                <a:effectLst/>
                <a:latin typeface="Arial" charset="0"/>
              </a:rPr>
              <a:t> (ендогеног стероида) уз помоћ фотохемијске реакције-светлости (потребна је </a:t>
            </a:r>
            <a:r>
              <a:rPr lang="sr-Latn-CS" sz="3000" smtClean="0">
                <a:effectLst/>
                <a:latin typeface="Arial" charset="0"/>
              </a:rPr>
              <a:t>UV</a:t>
            </a:r>
            <a:r>
              <a:rPr lang="sr-Cyrl-CS" sz="3000" smtClean="0">
                <a:effectLst/>
                <a:latin typeface="Arial" charset="0"/>
              </a:rPr>
              <a:t> светлост)</a:t>
            </a:r>
            <a:r>
              <a:rPr lang="en-US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56324" name="Picture 4" descr="1_25dihydroxyvitamind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124200"/>
            <a:ext cx="31242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5" descr="7dehydrocholester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124200"/>
            <a:ext cx="304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vitamin-D-metabolis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304800"/>
            <a:ext cx="8077200" cy="1431925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ВИТАМИН Е – токоферол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828800"/>
            <a:ext cx="8991600" cy="20574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Најчешће је у биолошким системима локализован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у мембранама</a:t>
            </a:r>
            <a:r>
              <a:rPr lang="sr-Cyrl-CS" smtClean="0">
                <a:effectLst/>
                <a:latin typeface="Arial" charset="0"/>
              </a:rPr>
              <a:t> где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као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антиоксиданс</a:t>
            </a:r>
            <a:r>
              <a:rPr lang="sr-Cyrl-CS" smtClean="0">
                <a:effectLst/>
                <a:latin typeface="Arial" charset="0"/>
              </a:rPr>
              <a:t> штити незасићене липиде од дејства слободних радикала</a:t>
            </a:r>
            <a:r>
              <a:rPr lang="en-US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0"/>
            <a:ext cx="4572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5" descr="alphatocopher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543550"/>
            <a:ext cx="4495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30250"/>
          </a:xfrm>
        </p:spPr>
        <p:txBody>
          <a:bodyPr/>
          <a:lstStyle/>
          <a:p>
            <a:pPr eaLnBrk="1" hangingPunct="1"/>
            <a:r>
              <a:rPr lang="sr-Cyrl-CS" b="0" smtClean="0">
                <a:solidFill>
                  <a:srgbClr val="FFFF00"/>
                </a:solidFill>
                <a:effectLst/>
                <a:latin typeface="Arial" charset="0"/>
              </a:rPr>
              <a:t>ВИТАМИН К - филохинон</a:t>
            </a:r>
            <a:r>
              <a:rPr lang="en-US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8077200" cy="27019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Основно једињење витамина К,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менадион</a:t>
            </a:r>
            <a:r>
              <a:rPr lang="sr-Cyrl-CS" smtClean="0">
                <a:effectLst/>
                <a:latin typeface="Arial" charset="0"/>
              </a:rPr>
              <a:t> – </a:t>
            </a:r>
            <a:r>
              <a:rPr lang="sr-Latn-CS" smtClean="0">
                <a:effectLst/>
                <a:latin typeface="Arial" charset="0"/>
              </a:rPr>
              <a:t>има га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sr-Cyrl-CS" u="sng" smtClean="0">
                <a:effectLst/>
                <a:latin typeface="Arial" charset="0"/>
              </a:rPr>
              <a:t>код животиња</a:t>
            </a:r>
            <a:r>
              <a:rPr lang="sr-Cyrl-CS" smtClean="0">
                <a:effectLst/>
                <a:latin typeface="Arial" charset="0"/>
              </a:rPr>
              <a:t> и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менахинон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sr-Cyrl-CS" u="sng" smtClean="0">
                <a:effectLst/>
                <a:latin typeface="Arial" charset="0"/>
              </a:rPr>
              <a:t>у биљкама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effectLst/>
                <a:latin typeface="Arial" charset="0"/>
              </a:rPr>
              <a:t>Витамин К је потребан за одржавање нормалних концентрација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фактора коагулације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  крви 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II , VII , IX i X</a:t>
            </a: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267200"/>
            <a:ext cx="3648075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5" descr="vitamink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1910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686800" cy="66294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Све хидросолубилне витамине</a:t>
            </a:r>
            <a:r>
              <a:rPr lang="en-US" smtClean="0">
                <a:effectLst/>
                <a:latin typeface="Arial" charset="0"/>
              </a:rPr>
              <a:t>,</a:t>
            </a:r>
            <a:r>
              <a:rPr lang="sr-Cyrl-CS" smtClean="0">
                <a:effectLst/>
                <a:latin typeface="Arial" charset="0"/>
              </a:rPr>
              <a:t>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изузев једног, </a:t>
            </a:r>
            <a:r>
              <a:rPr lang="sr-Cyrl-CS" b="1" u="sng" smtClean="0">
                <a:solidFill>
                  <a:srgbClr val="FFFF00"/>
                </a:solidFill>
                <a:effectLst/>
                <a:latin typeface="Arial" charset="0"/>
              </a:rPr>
              <a:t>кобаламина</a:t>
            </a: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 (витамина</a:t>
            </a:r>
            <a:r>
              <a:rPr lang="sr-Latn-CS" u="sng" smtClean="0">
                <a:solidFill>
                  <a:srgbClr val="FFFF00"/>
                </a:solidFill>
                <a:effectLst/>
                <a:latin typeface="Arial" charset="0"/>
              </a:rPr>
              <a:t> Б12 - </a:t>
            </a: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синтетишу га само бактерије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)</a:t>
            </a:r>
            <a:r>
              <a:rPr lang="sr-Cyrl-CS" smtClean="0">
                <a:effectLst/>
                <a:latin typeface="Arial" charset="0"/>
              </a:rPr>
              <a:t> биљке могу да синтетишу</a:t>
            </a:r>
            <a:endParaRPr lang="en-US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У групи витамина Б комплекса изузетак је кобаламин,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витамин</a:t>
            </a:r>
            <a:r>
              <a:rPr lang="sr-Latn-CS" smtClean="0">
                <a:solidFill>
                  <a:srgbClr val="FFFF00"/>
                </a:solidFill>
                <a:effectLst/>
                <a:latin typeface="Arial" charset="0"/>
              </a:rPr>
              <a:t> Б12</a:t>
            </a:r>
            <a:r>
              <a:rPr lang="sr-Cyrl-CS" smtClean="0">
                <a:effectLst/>
                <a:latin typeface="Arial" charset="0"/>
              </a:rPr>
              <a:t>, јер се он </a:t>
            </a:r>
            <a:r>
              <a:rPr lang="sr-Cyrl-CS" smtClean="0">
                <a:solidFill>
                  <a:srgbClr val="FFFF00"/>
                </a:solidFill>
                <a:effectLst/>
                <a:latin typeface="Arial" charset="0"/>
              </a:rPr>
              <a:t>може депоновати у јетри</a:t>
            </a: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Сви витамини растворљиви у води функционишу као коензими или кофактори у ензимски катализованим реакцијама</a:t>
            </a:r>
            <a:r>
              <a:rPr lang="en-US" smtClean="0"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0"/>
            <a:ext cx="7543800" cy="1066800"/>
          </a:xfrm>
        </p:spPr>
        <p:txBody>
          <a:bodyPr/>
          <a:lstStyle/>
          <a:p>
            <a:pPr eaLnBrk="1" hangingPunct="1"/>
            <a:r>
              <a:rPr lang="sr-Latn-CS" sz="3600" b="0" u="sng" smtClean="0">
                <a:solidFill>
                  <a:srgbClr val="FFFF00"/>
                </a:solidFill>
                <a:effectLst/>
                <a:latin typeface="Arial" charset="0"/>
              </a:rPr>
              <a:t>ВИТАМИНИ  Б  КОМПЛЕКСА</a:t>
            </a:r>
            <a:r>
              <a:rPr lang="sr-Latn-CS" b="0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Тиамин </a:t>
            </a:r>
            <a:r>
              <a:rPr lang="sr-Latn-CS" sz="2800" smtClean="0">
                <a:effectLst/>
                <a:latin typeface="Arial" charset="0"/>
              </a:rPr>
              <a:t> (</a:t>
            </a:r>
            <a:r>
              <a:rPr lang="sr-Cyrl-CS" sz="2800" smtClean="0">
                <a:effectLst/>
                <a:latin typeface="Arial" charset="0"/>
              </a:rPr>
              <a:t>витамин</a:t>
            </a:r>
            <a:r>
              <a:rPr lang="sr-Latn-CS" sz="2800" smtClean="0">
                <a:effectLst/>
                <a:latin typeface="Arial" charset="0"/>
              </a:rPr>
              <a:t> Б1)</a:t>
            </a:r>
            <a:endParaRPr lang="sr-Cyrl-C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Рибофлавин</a:t>
            </a:r>
            <a:r>
              <a:rPr lang="sr-Latn-CS" sz="2800" smtClean="0">
                <a:effectLst/>
                <a:latin typeface="Arial" charset="0"/>
              </a:rPr>
              <a:t> (</a:t>
            </a:r>
            <a:r>
              <a:rPr lang="sr-Cyrl-CS" sz="2800" smtClean="0">
                <a:effectLst/>
                <a:latin typeface="Arial" charset="0"/>
              </a:rPr>
              <a:t>витамин</a:t>
            </a:r>
            <a:r>
              <a:rPr lang="sr-Latn-CS" sz="2800" smtClean="0">
                <a:effectLst/>
                <a:latin typeface="Arial" charset="0"/>
              </a:rPr>
              <a:t> Б2)</a:t>
            </a:r>
            <a:endParaRPr lang="sr-Cyrl-C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Пантонтенска киселина</a:t>
            </a:r>
            <a:r>
              <a:rPr lang="en-US" sz="2800" smtClean="0">
                <a:effectLst/>
                <a:latin typeface="Arial" charset="0"/>
              </a:rPr>
              <a:t> </a:t>
            </a:r>
            <a:r>
              <a:rPr lang="sr-Latn-CS" sz="2800" smtClean="0">
                <a:effectLst/>
                <a:latin typeface="Arial" charset="0"/>
              </a:rPr>
              <a:t>(</a:t>
            </a:r>
            <a:r>
              <a:rPr lang="sr-Cyrl-CS" sz="2800" smtClean="0">
                <a:effectLst/>
                <a:latin typeface="Arial" charset="0"/>
              </a:rPr>
              <a:t>витамин</a:t>
            </a:r>
            <a:r>
              <a:rPr lang="sr-Latn-CS" sz="2800" smtClean="0">
                <a:effectLst/>
                <a:latin typeface="Arial" charset="0"/>
              </a:rPr>
              <a:t> Б</a:t>
            </a:r>
            <a:r>
              <a:rPr lang="en-US" sz="2800" smtClean="0">
                <a:effectLst/>
                <a:latin typeface="Arial" charset="0"/>
              </a:rPr>
              <a:t>5</a:t>
            </a:r>
            <a:r>
              <a:rPr lang="sr-Latn-CS" sz="2800" smtClean="0">
                <a:effectLst/>
                <a:latin typeface="Arial" charset="0"/>
              </a:rPr>
              <a:t>)</a:t>
            </a:r>
            <a:endParaRPr lang="sr-Cyrl-C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Ниацин (ПП фактор)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Пиридоксин (витамин </a:t>
            </a:r>
            <a:r>
              <a:rPr lang="en-US" sz="2800" smtClean="0">
                <a:effectLst/>
                <a:latin typeface="Arial" charset="0"/>
              </a:rPr>
              <a:t>Б</a:t>
            </a:r>
            <a:r>
              <a:rPr lang="sr-Cyrl-CS" sz="2800" smtClean="0">
                <a:effectLst/>
                <a:latin typeface="Arial" charset="0"/>
              </a:rPr>
              <a:t>6)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Биотин (витамин </a:t>
            </a:r>
            <a:r>
              <a:rPr lang="en-US" sz="2800" smtClean="0">
                <a:effectLst/>
                <a:latin typeface="Arial" charset="0"/>
              </a:rPr>
              <a:t>Х (vitamin H)</a:t>
            </a:r>
            <a:r>
              <a:rPr lang="sr-Cyrl-CS" sz="2800" smtClean="0">
                <a:effectLst/>
                <a:latin typeface="Arial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Кобаламин (витамин </a:t>
            </a:r>
            <a:r>
              <a:rPr lang="en-US" sz="2800" smtClean="0">
                <a:effectLst/>
                <a:latin typeface="Arial" charset="0"/>
              </a:rPr>
              <a:t>Б</a:t>
            </a:r>
            <a:r>
              <a:rPr lang="sr-Cyrl-CS" sz="2800" smtClean="0">
                <a:effectLst/>
                <a:latin typeface="Arial" charset="0"/>
              </a:rPr>
              <a:t>12)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Фолна киселина</a:t>
            </a:r>
            <a:r>
              <a:rPr lang="en-US" sz="2800" smtClean="0">
                <a:effectLst/>
                <a:latin typeface="Arial" charset="0"/>
              </a:rPr>
              <a:t> </a:t>
            </a:r>
            <a:r>
              <a:rPr lang="sr-Latn-CS" sz="2800" smtClean="0">
                <a:effectLst/>
                <a:latin typeface="Arial" charset="0"/>
              </a:rPr>
              <a:t>(</a:t>
            </a:r>
            <a:r>
              <a:rPr lang="sr-Cyrl-CS" sz="2800" smtClean="0">
                <a:effectLst/>
                <a:latin typeface="Arial" charset="0"/>
              </a:rPr>
              <a:t>витамин</a:t>
            </a:r>
            <a:r>
              <a:rPr lang="sr-Latn-CS" sz="2800" smtClean="0">
                <a:effectLst/>
                <a:latin typeface="Arial" charset="0"/>
              </a:rPr>
              <a:t> Б</a:t>
            </a:r>
            <a:r>
              <a:rPr lang="en-US" sz="2800" smtClean="0">
                <a:effectLst/>
                <a:latin typeface="Arial" charset="0"/>
              </a:rPr>
              <a:t>9</a:t>
            </a:r>
            <a:r>
              <a:rPr lang="sr-Latn-CS" sz="2800" smtClean="0">
                <a:effectLst/>
                <a:latin typeface="Arial" charset="0"/>
              </a:rPr>
              <a:t>)</a:t>
            </a:r>
            <a:endParaRPr lang="sr-Cyrl-CS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Холин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Липонска киселина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smtClean="0">
                <a:effectLst/>
                <a:latin typeface="Arial" charset="0"/>
              </a:rPr>
              <a:t>Карнитин</a:t>
            </a:r>
            <a:r>
              <a:rPr lang="en-US" sz="2800" smtClean="0"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marL="838200" indent="-838200" eaLnBrk="1" hangingPunct="1"/>
            <a:r>
              <a:rPr lang="sr-Latn-CS" b="0" u="sng" smtClean="0">
                <a:solidFill>
                  <a:srgbClr val="FFFF00"/>
                </a:solidFill>
                <a:effectLst/>
                <a:latin typeface="Arial" charset="0"/>
              </a:rPr>
              <a:t>1. Коензими оксидоредуктаза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pPr eaLnBrk="1" hangingPunct="1"/>
            <a:r>
              <a:rPr lang="sr-Cyrl-CS" sz="2800" smtClean="0">
                <a:effectLst/>
                <a:latin typeface="Arial" charset="0"/>
              </a:rPr>
              <a:t>Коензими оксидоредуктаза омогућавају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оксидо-редукционе процесе</a:t>
            </a:r>
            <a:r>
              <a:rPr lang="sr-Cyrl-CS" sz="2800" smtClean="0">
                <a:effectLst/>
                <a:latin typeface="Arial" charset="0"/>
              </a:rPr>
              <a:t> у ћелијама</a:t>
            </a:r>
            <a:endParaRPr lang="en-US" sz="28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Cyrl-CS" sz="2800" smtClean="0">
                <a:effectLst/>
                <a:latin typeface="Arial" charset="0"/>
              </a:rPr>
              <a:t>У ову групу спадају 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коензими за пренос </a:t>
            </a: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атома водоника</a:t>
            </a:r>
            <a:r>
              <a:rPr lang="sr-Cyrl-CS" sz="2800" smtClean="0">
                <a:solidFill>
                  <a:srgbClr val="FFFF00"/>
                </a:solidFill>
                <a:effectLst/>
                <a:latin typeface="Arial" charset="0"/>
              </a:rPr>
              <a:t> и коензими </a:t>
            </a:r>
            <a:r>
              <a:rPr lang="sr-Cyrl-CS" sz="2800" u="sng" smtClean="0">
                <a:solidFill>
                  <a:srgbClr val="FFFF00"/>
                </a:solidFill>
                <a:effectLst/>
                <a:latin typeface="Arial" charset="0"/>
              </a:rPr>
              <a:t>за пренос електрона</a:t>
            </a:r>
            <a:endParaRPr lang="en-US" sz="2800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>
                <a:effectLst/>
                <a:latin typeface="Arial" charset="0"/>
              </a:rPr>
              <a:t> </a:t>
            </a:r>
          </a:p>
          <a:p>
            <a:pPr eaLnBrk="1" hangingPunct="1"/>
            <a:r>
              <a:rPr lang="sr-Cyrl-CS" sz="2800" b="1" u="sng" smtClean="0">
                <a:solidFill>
                  <a:srgbClr val="FFFF00"/>
                </a:solidFill>
                <a:effectLst/>
                <a:latin typeface="Arial" charset="0"/>
              </a:rPr>
              <a:t>Коензими преносиоци атома водоника су:</a:t>
            </a:r>
            <a:endParaRPr lang="en-US" sz="2800" b="1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lvl="1" eaLnBrk="1" hangingPunct="1"/>
            <a:r>
              <a:rPr lang="sr-Latn-CS" sz="2400" b="1" smtClean="0">
                <a:effectLst/>
                <a:latin typeface="Arial" charset="0"/>
              </a:rPr>
              <a:t>NAD</a:t>
            </a:r>
            <a:r>
              <a:rPr lang="sr-Cyrl-CS" sz="2400" b="1" smtClean="0">
                <a:effectLst/>
                <a:latin typeface="Arial" charset="0"/>
              </a:rPr>
              <a:t> и NAD</a:t>
            </a:r>
            <a:r>
              <a:rPr lang="en-US" sz="2400" b="1" smtClean="0">
                <a:effectLst/>
                <a:latin typeface="Arial" charset="0"/>
              </a:rPr>
              <a:t>P</a:t>
            </a:r>
            <a:endParaRPr lang="sr-Cyrl-CS" sz="2400" b="1" smtClean="0">
              <a:effectLst/>
              <a:latin typeface="Arial" charset="0"/>
            </a:endParaRPr>
          </a:p>
          <a:p>
            <a:pPr lvl="1" eaLnBrk="1" hangingPunct="1"/>
            <a:r>
              <a:rPr lang="sr-Latn-CS" sz="2400" b="1" smtClean="0">
                <a:effectLst/>
                <a:latin typeface="Arial" charset="0"/>
              </a:rPr>
              <a:t>FMN</a:t>
            </a:r>
            <a:r>
              <a:rPr lang="sr-Cyrl-CS" sz="2400" b="1" smtClean="0">
                <a:effectLst/>
                <a:latin typeface="Arial" charset="0"/>
              </a:rPr>
              <a:t> и </a:t>
            </a:r>
            <a:r>
              <a:rPr lang="sr-Latn-CS" sz="2400" b="1" smtClean="0">
                <a:effectLst/>
                <a:latin typeface="Arial" charset="0"/>
              </a:rPr>
              <a:t>FAD</a:t>
            </a:r>
          </a:p>
          <a:p>
            <a:pPr lvl="1" eaLnBrk="1" hangingPunct="1"/>
            <a:r>
              <a:rPr lang="sr-Cyrl-CS" sz="2400" b="1" smtClean="0">
                <a:effectLst/>
                <a:latin typeface="Arial" charset="0"/>
              </a:rPr>
              <a:t>Коензим Q (</a:t>
            </a:r>
            <a:r>
              <a:rPr lang="en-US" sz="2400" b="1" smtClean="0">
                <a:effectLst/>
                <a:latin typeface="Arial" charset="0"/>
              </a:rPr>
              <a:t>C</a:t>
            </a:r>
            <a:r>
              <a:rPr lang="sr-Cyrl-CS" sz="2400" b="1" smtClean="0">
                <a:effectLst/>
                <a:latin typeface="Arial" charset="0"/>
              </a:rPr>
              <a:t>оQ) или убихинон</a:t>
            </a:r>
          </a:p>
          <a:p>
            <a:pPr lvl="1" eaLnBrk="1" hangingPunct="1"/>
            <a:r>
              <a:rPr lang="sr-Cyrl-CS" sz="2400" b="1" smtClean="0">
                <a:effectLst/>
                <a:latin typeface="Arial" charset="0"/>
              </a:rPr>
              <a:t>Липонска киселина или липоат</a:t>
            </a:r>
            <a:endParaRPr lang="en-US" sz="2400" b="1" smtClean="0"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sr-Latn-CS" sz="4000" smtClean="0">
                <a:solidFill>
                  <a:srgbClr val="FFFF00"/>
                </a:solidFill>
                <a:effectLst/>
                <a:latin typeface="Arial" charset="0"/>
              </a:rPr>
              <a:t>НИАЦИН - НИКОТИНСКА КИСЕЛИНА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8077200" cy="2362200"/>
          </a:xfrm>
        </p:spPr>
        <p:txBody>
          <a:bodyPr/>
          <a:lstStyle/>
          <a:p>
            <a:pPr eaLnBrk="1" hangingPunct="1"/>
            <a:r>
              <a:rPr lang="sr-Cyrl-CS" smtClean="0">
                <a:effectLst/>
                <a:latin typeface="Arial" charset="0"/>
              </a:rPr>
              <a:t>Никотинска киселина је </a:t>
            </a:r>
            <a:r>
              <a:rPr lang="sr-Cyrl-CS" u="sng" smtClean="0">
                <a:solidFill>
                  <a:srgbClr val="FFFF00"/>
                </a:solidFill>
                <a:effectLst/>
                <a:latin typeface="Arial" charset="0"/>
              </a:rPr>
              <a:t>дериват пиридина</a:t>
            </a:r>
            <a:endParaRPr lang="en-US" u="sng" smtClean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/>
            <a:r>
              <a:rPr lang="sr-Cyrl-CS" smtClean="0">
                <a:effectLst/>
                <a:latin typeface="Arial" charset="0"/>
              </a:rPr>
              <a:t>Главни извори овог витамина за човека су месо, квасац и протеини који садрже аминокиселину </a:t>
            </a:r>
            <a:r>
              <a:rPr lang="sr-Cyrl-CS" b="1" smtClean="0">
                <a:solidFill>
                  <a:srgbClr val="FFFF00"/>
                </a:solidFill>
                <a:effectLst/>
                <a:latin typeface="Arial" charset="0"/>
              </a:rPr>
              <a:t>ТРИПТОФАН</a:t>
            </a:r>
            <a:r>
              <a:rPr lang="en-US" b="1" smtClean="0">
                <a:solidFill>
                  <a:srgbClr val="FFFF00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11268" name="Picture 5" descr="nicotinicac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0"/>
            <a:ext cx="2286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 descr="nicotinam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810000"/>
            <a:ext cx="2438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 descr="na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733800"/>
            <a:ext cx="38862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152400" y="5791200"/>
            <a:ext cx="1489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NIKOTINSKA</a:t>
            </a:r>
          </a:p>
          <a:p>
            <a:r>
              <a:rPr lang="en-US">
                <a:latin typeface="Tahoma" pitchFamily="34" charset="0"/>
              </a:rPr>
              <a:t>KISELINA</a:t>
            </a:r>
          </a:p>
        </p:txBody>
      </p:sp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2590800" y="5791200"/>
            <a:ext cx="164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NIKOTINAMID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1806</TotalTime>
  <Words>2150</Words>
  <Application>Microsoft Office PowerPoint</Application>
  <PresentationFormat>On-screen Show (4:3)</PresentationFormat>
  <Paragraphs>289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Stream</vt:lpstr>
      <vt:lpstr>PowerPoint Presentation</vt:lpstr>
      <vt:lpstr>Коензими- подела и улоге</vt:lpstr>
      <vt:lpstr>PowerPoint Presentation</vt:lpstr>
      <vt:lpstr>Подела витамина према растворљивости</vt:lpstr>
      <vt:lpstr>Витамини растворљиви у води</vt:lpstr>
      <vt:lpstr>PowerPoint Presentation</vt:lpstr>
      <vt:lpstr>ВИТАМИНИ  Б  КОМПЛЕКСА </vt:lpstr>
      <vt:lpstr>1. Коензими оксидоредуктаза</vt:lpstr>
      <vt:lpstr>НИАЦИН - НИКОТИНСКА КИСЕЛИНА</vt:lpstr>
      <vt:lpstr>PowerPoint Presentation</vt:lpstr>
      <vt:lpstr>Коензимске форме витамина су:  никотинамид аденин динуклеотид (NAD)  никотинамид аденин динуклеотид фосфат (NADP)  </vt:lpstr>
      <vt:lpstr>PowerPoint Presentation</vt:lpstr>
      <vt:lpstr>PowerPoint Presentation</vt:lpstr>
      <vt:lpstr>РИБОФЛАВИН – витамин Б2 </vt:lpstr>
      <vt:lpstr>PowerPoint Presentation</vt:lpstr>
      <vt:lpstr>PowerPoint Presentation</vt:lpstr>
      <vt:lpstr>PowerPoint Presentation</vt:lpstr>
      <vt:lpstr>КОЕНЗИМ Q (CоQ) или УБИХИНОН </vt:lpstr>
      <vt:lpstr>Коензим Q </vt:lpstr>
      <vt:lpstr>ЛИПОНСКА КИСЕЛИНА или ЛИПОАТ </vt:lpstr>
      <vt:lpstr>1. Коензими оксидоредуктаза преносиоци електрона </vt:lpstr>
      <vt:lpstr>ПРОСТЕТИЧНЕ ГРУПЕ ГВОЖЂЕ-СУМПОР ПРОТЕИНА – Fе-S КЛАСТЕРИ </vt:lpstr>
      <vt:lpstr>PowerPoint Presentation</vt:lpstr>
      <vt:lpstr>ХЕМ-КОЕНЗИМИ </vt:lpstr>
      <vt:lpstr>PowerPoint Presentation</vt:lpstr>
      <vt:lpstr>PowerPoint Presentation</vt:lpstr>
      <vt:lpstr>2. Коензими за пренос фосфатних група</vt:lpstr>
      <vt:lpstr>PowerPoint Presentation</vt:lpstr>
      <vt:lpstr>PowerPoint Presentation</vt:lpstr>
      <vt:lpstr>PowerPoint Presentation</vt:lpstr>
      <vt:lpstr>3. Коензими за пренос C1 група</vt:lpstr>
      <vt:lpstr>ФОЛНА КИСЕЛИНА (ТЕТРАХИДРОФОЛАТ, FH4) </vt:lpstr>
      <vt:lpstr>PowerPoint Presentation</vt:lpstr>
      <vt:lpstr>ВИТАМИН Б12</vt:lpstr>
      <vt:lpstr>PowerPoint Presentation</vt:lpstr>
      <vt:lpstr>S-adenozil metionin (SАМ) </vt:lpstr>
      <vt:lpstr>PowerPoint Presentation</vt:lpstr>
      <vt:lpstr>БИОТИН  (витамин Х) </vt:lpstr>
      <vt:lpstr>4. Коензими за пренос С2 и више остатака </vt:lpstr>
      <vt:lpstr>ТИАМИН (анеурин) – витамин Б1 </vt:lpstr>
      <vt:lpstr>PowerPoint Presentation</vt:lpstr>
      <vt:lpstr>КОЕНЗИМ А (CоА) </vt:lpstr>
      <vt:lpstr>PowerPoint Presentation</vt:lpstr>
      <vt:lpstr>5. Коензими за пренос специфичних једињења </vt:lpstr>
      <vt:lpstr>PowerPoint Presentation</vt:lpstr>
      <vt:lpstr>PowerPoint Presentation</vt:lpstr>
      <vt:lpstr>6. Коензими за пренос специфичних хемијских група </vt:lpstr>
      <vt:lpstr>PowerPoint Presentation</vt:lpstr>
      <vt:lpstr>ВИТАМИН Ц или АСКОРБИНСКА КИСЕЛИНА </vt:lpstr>
      <vt:lpstr>PowerPoint Presentation</vt:lpstr>
      <vt:lpstr>Витамини растворљиви у мастима – липосолубилни витамини</vt:lpstr>
      <vt:lpstr>ВИТАМИН А – Ретинол, аксерофтол </vt:lpstr>
      <vt:lpstr>ВИТАМИН Д  - калциол, холекалциферол </vt:lpstr>
      <vt:lpstr>PowerPoint Presentation</vt:lpstr>
      <vt:lpstr>ВИТАМИН Е – токоферол </vt:lpstr>
      <vt:lpstr>ВИТАМИН К - филохинон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КОФАКТОРИ ЕНЗИМА: КОСУПСТРАТИ, ПРОСТЕТИЧКЕ ГРУПЕ И ЗНАЧАЈ КОФАКТОРА ЗА АКТИВНОСТ ЕНЗИМА</dc:title>
  <dc:creator>Ivanka Zelen</dc:creator>
  <cp:lastModifiedBy>Ivana Nikolić</cp:lastModifiedBy>
  <cp:revision>247</cp:revision>
  <dcterms:created xsi:type="dcterms:W3CDTF">2008-10-23T14:45:24Z</dcterms:created>
  <dcterms:modified xsi:type="dcterms:W3CDTF">2018-01-17T05:16:15Z</dcterms:modified>
</cp:coreProperties>
</file>